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2"/>
  </p:notesMasterIdLst>
  <p:sldIdLst>
    <p:sldId id="256" r:id="rId2"/>
    <p:sldId id="257" r:id="rId3"/>
    <p:sldId id="258" r:id="rId4"/>
    <p:sldId id="263" r:id="rId5"/>
    <p:sldId id="283" r:id="rId6"/>
    <p:sldId id="286" r:id="rId7"/>
    <p:sldId id="287" r:id="rId8"/>
    <p:sldId id="288" r:id="rId9"/>
    <p:sldId id="282" r:id="rId10"/>
    <p:sldId id="259" r:id="rId11"/>
    <p:sldId id="260" r:id="rId12"/>
    <p:sldId id="264" r:id="rId13"/>
    <p:sldId id="289" r:id="rId14"/>
    <p:sldId id="290" r:id="rId15"/>
    <p:sldId id="291" r:id="rId16"/>
    <p:sldId id="292" r:id="rId17"/>
    <p:sldId id="265" r:id="rId18"/>
    <p:sldId id="294" r:id="rId19"/>
    <p:sldId id="266" r:id="rId20"/>
    <p:sldId id="295" r:id="rId21"/>
    <p:sldId id="293" r:id="rId22"/>
    <p:sldId id="267" r:id="rId23"/>
    <p:sldId id="296" r:id="rId24"/>
    <p:sldId id="268" r:id="rId25"/>
    <p:sldId id="269" r:id="rId26"/>
    <p:sldId id="261" r:id="rId27"/>
    <p:sldId id="270" r:id="rId28"/>
    <p:sldId id="271" r:id="rId29"/>
    <p:sldId id="272" r:id="rId30"/>
    <p:sldId id="273" r:id="rId31"/>
    <p:sldId id="274" r:id="rId32"/>
    <p:sldId id="275" r:id="rId33"/>
    <p:sldId id="276" r:id="rId34"/>
    <p:sldId id="277" r:id="rId35"/>
    <p:sldId id="278" r:id="rId36"/>
    <p:sldId id="279" r:id="rId37"/>
    <p:sldId id="297" r:id="rId38"/>
    <p:sldId id="280" r:id="rId39"/>
    <p:sldId id="262" r:id="rId40"/>
    <p:sldId id="28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24" autoAdjust="0"/>
  </p:normalViewPr>
  <p:slideViewPr>
    <p:cSldViewPr snapToGrid="0">
      <p:cViewPr varScale="1">
        <p:scale>
          <a:sx n="57" d="100"/>
          <a:sy n="57" d="100"/>
        </p:scale>
        <p:origin x="16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6/1/2018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nscombe's_quart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https://marketingland.com/brief-introduction-data-visualization-theory-marketers-184112?utm_source=tuicool&amp;utm_medium=referral</a:t>
            </a:r>
          </a:p>
          <a:p>
            <a:r>
              <a:rPr lang="en-US" sz="1200" b="0" i="0" u="none" strike="noStrike" kern="1200" dirty="0" smtClean="0">
                <a:solidFill>
                  <a:schemeClr val="tx1"/>
                </a:solidFill>
                <a:effectLst/>
                <a:latin typeface="+mn-lt"/>
                <a:ea typeface="+mn-ea"/>
                <a:cs typeface="+mn-cs"/>
              </a:rPr>
              <a:t>Our brains are wired in such a way that we are more able to mentally process data and derive insights when it is graphed than when it is displayed in a tabular format such as in an Excel spreadsheet. To demonstrate this principle, let’s look at a tangible example: a famous dataset known as </a:t>
            </a:r>
            <a:r>
              <a:rPr lang="en-US" sz="1200" b="1" i="1" u="none" strike="noStrike" kern="1200" dirty="0" err="1" smtClean="0">
                <a:solidFill>
                  <a:schemeClr val="tx1"/>
                </a:solidFill>
                <a:effectLst/>
                <a:latin typeface="+mn-lt"/>
                <a:ea typeface="+mn-ea"/>
                <a:cs typeface="+mn-cs"/>
                <a:hlinkClick r:id="rId3"/>
              </a:rPr>
              <a:t>Anscombe’s</a:t>
            </a:r>
            <a:r>
              <a:rPr lang="en-US" sz="1200" b="1" i="1" u="none" strike="noStrike" kern="1200" dirty="0" smtClean="0">
                <a:solidFill>
                  <a:schemeClr val="tx1"/>
                </a:solidFill>
                <a:effectLst/>
                <a:latin typeface="+mn-lt"/>
                <a:ea typeface="+mn-ea"/>
                <a:cs typeface="+mn-cs"/>
                <a:hlinkClick r:id="rId3"/>
              </a:rPr>
              <a:t> quartet</a:t>
            </a:r>
            <a:r>
              <a:rPr lang="en-US" sz="1200" b="0" i="0" u="none" strike="noStrike" kern="1200" dirty="0" smtClean="0">
                <a:solidFill>
                  <a:schemeClr val="tx1"/>
                </a:solidFill>
                <a:effectLst/>
                <a:latin typeface="+mn-lt"/>
                <a:ea typeface="+mn-ea"/>
                <a:cs typeface="+mn-cs"/>
              </a:rPr>
              <a:t> . The data consists of four sets, labeled in Roman numerals, which each contain an x and y coordinate. In Excel, the data are very difficult to digest and to derive insight from:</a:t>
            </a:r>
          </a:p>
          <a:p>
            <a:r>
              <a:rPr lang="en-US" sz="1200" b="0" i="0" u="none" strike="noStrike" kern="1200" dirty="0" smtClean="0">
                <a:solidFill>
                  <a:schemeClr val="tx1"/>
                </a:solidFill>
                <a:effectLst/>
                <a:latin typeface="+mn-lt"/>
                <a:ea typeface="+mn-ea"/>
                <a:cs typeface="+mn-cs"/>
              </a:rPr>
              <a:t>If we were to analyze these data with common summary statistics, we’d find that it looks very much the same: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265693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Spotfire</a:t>
            </a:r>
            <a:r>
              <a:rPr lang="en-US" dirty="0" smtClean="0"/>
              <a:t> visualization dashboard of shark attacks published on the web</a:t>
            </a:r>
          </a:p>
          <a:p>
            <a:pPr lvl="1"/>
            <a:r>
              <a:rPr lang="en-US" dirty="0" smtClean="0"/>
              <a:t>The dashboard can be interacted, causing views to update dynamically</a:t>
            </a:r>
          </a:p>
          <a:p>
            <a:pPr lvl="1"/>
            <a:r>
              <a:rPr lang="en-US" dirty="0" smtClean="0"/>
              <a:t>The tool also allows for application bookmarking (storing the state for specific insights) as well as sharing the analysis on social media platforms such as Facebook, Twitter, and LinkedIn</a:t>
            </a:r>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24938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dirty="0" smtClean="0"/>
              <a:t>This visualization was created in Tableau using its Story Points feature that allows users to build a narrative from data</a:t>
            </a:r>
          </a:p>
          <a:p>
            <a:pPr lvl="0"/>
            <a:r>
              <a:rPr lang="en-US" dirty="0" smtClean="0"/>
              <a:t>The horizontal list of five boxes at the top of the display are the main points in the story, and viewers can be automatically guided through the story by moving to each point from left to right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189257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section gives an overview of seven common data types and some representative visualization techniques for each type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351784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While tag clouds summarize popular tags used in collaborative tagging applications, word clouds display statistics about word usage in a text collection </a:t>
            </a:r>
          </a:p>
          <a:p>
            <a:r>
              <a:rPr lang="en-US" dirty="0" smtClean="0"/>
              <a:t>Here, a word cloud generated by the online generator at https://www.jasondavies.com/wordcloud/ shows the most frequent words in Chapter 16 of this book</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276410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New York Times Electoral Map for the 2012 U.S. presidential election showing the final results for each of the states (http://elections.nytimes.com/2012/electoral-map)</a:t>
            </a:r>
          </a:p>
          <a:p>
            <a:pPr lvl="0"/>
            <a:r>
              <a:rPr lang="en-US" dirty="0" smtClean="0"/>
              <a:t>The main map uses square shapes for each state, sized according to the number of electoral votes</a:t>
            </a:r>
          </a:p>
          <a:p>
            <a:pPr lvl="0"/>
            <a:r>
              <a:rPr lang="en-US" dirty="0" smtClean="0"/>
              <a:t>This gives a quick indication of the importance of each state on the overall race</a:t>
            </a:r>
          </a:p>
          <a:p>
            <a:pPr lvl="0"/>
            <a:r>
              <a:rPr lang="en-US" dirty="0" smtClean="0"/>
              <a:t>The smaller map on the right shows the actual geographic view</a:t>
            </a:r>
          </a:p>
        </p:txBody>
      </p:sp>
      <p:sp>
        <p:nvSpPr>
          <p:cNvPr id="4" name="灯片编号占位符 3"/>
          <p:cNvSpPr>
            <a:spLocks noGrp="1"/>
          </p:cNvSpPr>
          <p:nvPr>
            <p:ph type="sldNum" sz="quarter" idx="10"/>
          </p:nvPr>
        </p:nvSpPr>
        <p:spPr/>
        <p:txBody>
          <a:bodyPr/>
          <a:lstStyle/>
          <a:p>
            <a:fld id="{79B504C9-A449-4DFC-821B-2841C70D7394}" type="slidenum">
              <a:rPr lang="en-US" smtClean="0"/>
              <a:t>29</a:t>
            </a:fld>
            <a:endParaRPr lang="en-US"/>
          </a:p>
        </p:txBody>
      </p:sp>
    </p:spTree>
    <p:extLst>
      <p:ext uri="{BB962C8B-B14F-4D97-AF65-F5344CB8AC3E}">
        <p14:creationId xmlns:p14="http://schemas.microsoft.com/office/powerpoint/2010/main" val="287966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Instead of using the actual geographic boundaries of the individual states, this map replaces states with uniform hexagons that have been color-coded using the color scale on the bottom right. The benefit of this representation is to prevent large states from dominating the visual appearance of the overall map. The hexagons have been placed so that they largely preserve the topology of the original map.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30</a:t>
            </a:fld>
            <a:endParaRPr lang="en-US"/>
          </a:p>
        </p:txBody>
      </p:sp>
    </p:spTree>
    <p:extLst>
      <p:ext uri="{BB962C8B-B14F-4D97-AF65-F5344CB8AC3E}">
        <p14:creationId xmlns:p14="http://schemas.microsoft.com/office/powerpoint/2010/main" val="132020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typographic map consists entirely of text organized into shapes using colored labels of streets, parks, highways, shorelines, and neighborhoods</a:t>
            </a:r>
          </a:p>
          <a:p>
            <a:r>
              <a:rPr lang="en-US" dirty="0" smtClean="0"/>
              <a:t>While this map took a skilled cartographer hundreds of painstaking hours to create, Afzal et al. (2012) later proposed an automatic approach taking mere minutes</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394714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Two 3D visualizations created using the Visualization Toolkit (VTK), a commercial software development library by </a:t>
            </a:r>
            <a:r>
              <a:rPr lang="en-US" dirty="0" err="1" smtClean="0"/>
              <a:t>Kitware</a:t>
            </a:r>
            <a:r>
              <a:rPr lang="en-US" dirty="0" smtClean="0"/>
              <a:t>, </a:t>
            </a:r>
            <a:r>
              <a:rPr lang="en-US" dirty="0" err="1" smtClean="0"/>
              <a:t>Inc</a:t>
            </a:r>
            <a:r>
              <a:rPr lang="en-US" dirty="0" smtClean="0"/>
              <a:t> (http://www.kitware.com/)</a:t>
            </a:r>
          </a:p>
          <a:p>
            <a:r>
              <a:rPr lang="en-US" dirty="0" smtClean="0"/>
              <a:t>The left image shows flow density around the space shuttle using a rainbow color scale</a:t>
            </a:r>
          </a:p>
          <a:p>
            <a:r>
              <a:rPr lang="en-US" dirty="0" smtClean="0"/>
              <a:t>The right image shows a CT scan of a human head with cross-sectional planes through the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32</a:t>
            </a:fld>
            <a:endParaRPr lang="en-US"/>
          </a:p>
        </p:txBody>
      </p:sp>
    </p:spTree>
    <p:extLst>
      <p:ext uri="{BB962C8B-B14F-4D97-AF65-F5344CB8AC3E}">
        <p14:creationId xmlns:p14="http://schemas.microsoft.com/office/powerpoint/2010/main" val="37257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Parallel coordinate visualization of cars from the 1970s and 1980s created using the D3 library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visualization supports axis filtering where selecting data ranges on the dimension axes filters out the cars that do not meet all of the criteria (gray lines)</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33</a:t>
            </a:fld>
            <a:endParaRPr lang="en-US"/>
          </a:p>
        </p:txBody>
      </p:sp>
    </p:spTree>
    <p:extLst>
      <p:ext uri="{BB962C8B-B14F-4D97-AF65-F5344CB8AC3E}">
        <p14:creationId xmlns:p14="http://schemas.microsoft.com/office/powerpoint/2010/main" val="118755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Google Finance line graph showing the year-to-date performance of three stock market indices: the Dow Jones Industrial Average (.DJI, blue), the NASDAQ Composite (.IXIC, red), and the S&amp;P 500 (.INX, yellow)</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overview window at the bottom shows several years of data from 2011 to present day; grabbing the window allows for panning and resizing the detail view (top)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34</a:t>
            </a:fld>
            <a:endParaRPr lang="en-US"/>
          </a:p>
        </p:txBody>
      </p:sp>
    </p:spTree>
    <p:extLst>
      <p:ext uri="{BB962C8B-B14F-4D97-AF65-F5344CB8AC3E}">
        <p14:creationId xmlns:p14="http://schemas.microsoft.com/office/powerpoint/2010/main" val="32140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 graphed, we see some differences in the data:</a:t>
            </a:r>
          </a:p>
          <a:p>
            <a:r>
              <a:rPr lang="en-US" sz="1200" b="0" i="0" u="none" strike="noStrike" kern="1200" dirty="0" smtClean="0">
                <a:solidFill>
                  <a:schemeClr val="tx1"/>
                </a:solidFill>
                <a:effectLst/>
                <a:latin typeface="+mn-lt"/>
                <a:ea typeface="+mn-ea"/>
                <a:cs typeface="+mn-cs"/>
              </a:rPr>
              <a:t>Set I: Shows a simple, straight-lined linear regression.</a:t>
            </a:r>
          </a:p>
          <a:p>
            <a:r>
              <a:rPr lang="en-US" sz="1200" b="0" i="0" u="none" strike="noStrike" kern="1200" dirty="0" smtClean="0">
                <a:solidFill>
                  <a:schemeClr val="tx1"/>
                </a:solidFill>
                <a:effectLst/>
                <a:latin typeface="+mn-lt"/>
                <a:ea typeface="+mn-ea"/>
                <a:cs typeface="+mn-cs"/>
              </a:rPr>
              <a:t>Set II: Shows a non-linear relationship between X and Y in the form of an upside down parabola.</a:t>
            </a:r>
          </a:p>
          <a:p>
            <a:r>
              <a:rPr lang="en-US" sz="1200" b="0" i="0" u="none" strike="noStrike" kern="1200" dirty="0" smtClean="0">
                <a:solidFill>
                  <a:schemeClr val="tx1"/>
                </a:solidFill>
                <a:effectLst/>
                <a:latin typeface="+mn-lt"/>
                <a:ea typeface="+mn-ea"/>
                <a:cs typeface="+mn-cs"/>
              </a:rPr>
              <a:t>Set III: Shows another straight-lined regression, but with an obvious outlier.</a:t>
            </a:r>
          </a:p>
          <a:p>
            <a:r>
              <a:rPr lang="en-US" sz="1200" b="0" i="0" u="none" strike="noStrike" kern="1200" dirty="0" smtClean="0">
                <a:solidFill>
                  <a:schemeClr val="tx1"/>
                </a:solidFill>
                <a:effectLst/>
                <a:latin typeface="+mn-lt"/>
                <a:ea typeface="+mn-ea"/>
                <a:cs typeface="+mn-cs"/>
              </a:rPr>
              <a:t>Set IV: Doesn’t show a relationship between X and Y, and there is an even more obvious outlier than seen with Set III. All but one X value are equal to the same value, 8</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5</a:t>
            </a:fld>
            <a:endParaRPr lang="en-US"/>
          </a:p>
        </p:txBody>
      </p:sp>
    </p:spTree>
    <p:extLst>
      <p:ext uri="{BB962C8B-B14F-4D97-AF65-F5344CB8AC3E}">
        <p14:creationId xmlns:p14="http://schemas.microsoft.com/office/powerpoint/2010/main" val="123661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a:t>
            </a:r>
            <a:r>
              <a:rPr lang="en-US" dirty="0" err="1" smtClean="0"/>
              <a:t>EventFlow</a:t>
            </a:r>
            <a:r>
              <a:rPr lang="en-US" dirty="0" smtClean="0"/>
              <a:t> (http://www.cs.umd.edu/hcil/eventflow) temporal event visualization system used to visualize sequences of innovation activities by Illinois companies</a:t>
            </a:r>
            <a:endParaRPr lang="en-US" sz="1200" dirty="0" smtClean="0"/>
          </a:p>
          <a:p>
            <a:pPr marL="0" lvl="0" indent="0">
              <a:buFont typeface="Arial" panose="020B0604020202020204" pitchFamily="34" charset="0"/>
              <a:buNone/>
            </a:pPr>
            <a:r>
              <a:rPr lang="en-US" sz="1200" dirty="0" smtClean="0"/>
              <a:t>Activity types include research, invention, prototyping and commercialization</a:t>
            </a:r>
          </a:p>
          <a:p>
            <a:pPr marL="0" lvl="0" indent="0">
              <a:buFont typeface="Arial" panose="020B0604020202020204" pitchFamily="34" charset="0"/>
              <a:buNone/>
            </a:pPr>
            <a:r>
              <a:rPr lang="en-US" sz="1200" dirty="0" smtClean="0"/>
              <a:t>The timeline (right panel) shows the sequence of activities for each company</a:t>
            </a:r>
          </a:p>
          <a:p>
            <a:pPr marL="0" lvl="0" indent="0">
              <a:buFont typeface="Arial" panose="020B0604020202020204" pitchFamily="34" charset="0"/>
              <a:buNone/>
            </a:pPr>
            <a:r>
              <a:rPr lang="en-US" sz="1200" dirty="0" smtClean="0"/>
              <a:t>The overview panel (center) summarizes all the records aligned by the first prototyping activity of the company</a:t>
            </a:r>
          </a:p>
          <a:p>
            <a:pPr marL="0" lvl="0" indent="0">
              <a:buFont typeface="Arial" panose="020B0604020202020204" pitchFamily="34" charset="0"/>
              <a:buNone/>
            </a:pPr>
            <a:r>
              <a:rPr lang="en-US" sz="1200" dirty="0" smtClean="0"/>
              <a:t>In most of the sequences shown here the company’s first prototype is preceded by two or more patents with a lag of about one year between the last patent application and the first prototype</a:t>
            </a:r>
          </a:p>
        </p:txBody>
      </p:sp>
      <p:sp>
        <p:nvSpPr>
          <p:cNvPr id="4" name="灯片编号占位符 3"/>
          <p:cNvSpPr>
            <a:spLocks noGrp="1"/>
          </p:cNvSpPr>
          <p:nvPr>
            <p:ph type="sldNum" sz="quarter" idx="10"/>
          </p:nvPr>
        </p:nvSpPr>
        <p:spPr/>
        <p:txBody>
          <a:bodyPr/>
          <a:lstStyle/>
          <a:p>
            <a:fld id="{79B504C9-A449-4DFC-821B-2841C70D7394}" type="slidenum">
              <a:rPr lang="en-US" smtClean="0"/>
              <a:t>35</a:t>
            </a:fld>
            <a:endParaRPr lang="en-US"/>
          </a:p>
        </p:txBody>
      </p:sp>
    </p:spTree>
    <p:extLst>
      <p:ext uri="{BB962C8B-B14F-4D97-AF65-F5344CB8AC3E}">
        <p14:creationId xmlns:p14="http://schemas.microsoft.com/office/powerpoint/2010/main" val="275419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http://amigo.geneontology.org/amigo/dd_browse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1750266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https://en.wikipedia.org/wiki/Treemapping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S&amp;P 500 Market Monitor by Visual Action (http://www.visualaction.com/), a web-based </a:t>
            </a:r>
            <a:r>
              <a:rPr lang="en-US" dirty="0" err="1" smtClean="0"/>
              <a:t>treemap</a:t>
            </a:r>
            <a:r>
              <a:rPr lang="en-US" dirty="0" smtClean="0"/>
              <a:t> visualization showing stock performance of the 500 large companies making up the S&amp;P 500 index on the NYSE and NASDAQ stock markets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Each rectangle represents a company, sized according to its market capitalization, colored based on its 1-day change, and organized into their sectors</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37</a:t>
            </a:fld>
            <a:endParaRPr lang="en-US"/>
          </a:p>
        </p:txBody>
      </p:sp>
    </p:spTree>
    <p:extLst>
      <p:ext uri="{BB962C8B-B14F-4D97-AF65-F5344CB8AC3E}">
        <p14:creationId xmlns:p14="http://schemas.microsoft.com/office/powerpoint/2010/main" val="226437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graph represents a network of 149 Twitter users whose recent tweets contained "#USOW2018", or who were replied to or mentioned in those tweets, taken from a data set limited to a maximum of 18,000 tweets. The network was obtained from Twitter on Friday, 11 May 2018 at 03:10 UTC.</a:t>
            </a:r>
          </a:p>
          <a:p>
            <a:r>
              <a:rPr lang="en-US" sz="1200" b="0" i="0" u="none" strike="noStrike" kern="1200" dirty="0" smtClean="0">
                <a:solidFill>
                  <a:schemeClr val="tx1"/>
                </a:solidFill>
                <a:effectLst/>
                <a:latin typeface="+mn-lt"/>
                <a:ea typeface="+mn-ea"/>
                <a:cs typeface="+mn-cs"/>
              </a:rPr>
              <a:t>The graph's vertices were grouped by cluster using the </a:t>
            </a:r>
            <a:r>
              <a:rPr lang="en-US" sz="1200" b="0" i="0" u="none" strike="noStrike" kern="1200" dirty="0" err="1" smtClean="0">
                <a:solidFill>
                  <a:schemeClr val="tx1"/>
                </a:solidFill>
                <a:effectLst/>
                <a:latin typeface="+mn-lt"/>
                <a:ea typeface="+mn-ea"/>
                <a:cs typeface="+mn-cs"/>
              </a:rPr>
              <a:t>Clauset</a:t>
            </a:r>
            <a:r>
              <a:rPr lang="en-US" sz="1200" b="0" i="0" u="none" strike="noStrike" kern="1200" dirty="0" smtClean="0">
                <a:solidFill>
                  <a:schemeClr val="tx1"/>
                </a:solidFill>
                <a:effectLst/>
                <a:latin typeface="+mn-lt"/>
                <a:ea typeface="+mn-ea"/>
                <a:cs typeface="+mn-cs"/>
              </a:rPr>
              <a:t>-Newman-Moore cluster algorithm.</a:t>
            </a:r>
            <a:r>
              <a:rPr lang="en-US" dirty="0" smtClean="0"/>
              <a:t/>
            </a:r>
            <a:br>
              <a:rPr lang="en-US" dirty="0" smtClean="0"/>
            </a:br>
            <a:r>
              <a:rPr lang="en-US" sz="1200" b="0" i="0" u="none" strike="noStrike" kern="1200" dirty="0" smtClean="0">
                <a:solidFill>
                  <a:schemeClr val="tx1"/>
                </a:solidFill>
                <a:effectLst/>
                <a:latin typeface="+mn-lt"/>
                <a:ea typeface="+mn-ea"/>
                <a:cs typeface="+mn-cs"/>
              </a:rPr>
              <a:t>The graph was laid out using the </a:t>
            </a:r>
            <a:r>
              <a:rPr lang="en-US" sz="1200" b="0" i="0" u="none" strike="noStrike" kern="1200" dirty="0" err="1" smtClean="0">
                <a:solidFill>
                  <a:schemeClr val="tx1"/>
                </a:solidFill>
                <a:effectLst/>
                <a:latin typeface="+mn-lt"/>
                <a:ea typeface="+mn-ea"/>
                <a:cs typeface="+mn-cs"/>
              </a:rPr>
              <a:t>Harel-Koren</a:t>
            </a:r>
            <a:r>
              <a:rPr lang="en-US" sz="1200" b="0" i="0" u="none" strike="noStrike" kern="1200" dirty="0" smtClean="0">
                <a:solidFill>
                  <a:schemeClr val="tx1"/>
                </a:solidFill>
                <a:effectLst/>
                <a:latin typeface="+mn-lt"/>
                <a:ea typeface="+mn-ea"/>
                <a:cs typeface="+mn-cs"/>
              </a:rPr>
              <a:t> Fast Multiscale layout algorithm.</a:t>
            </a:r>
          </a:p>
          <a:p>
            <a:r>
              <a:rPr lang="en-US" sz="1200" dirty="0" err="1" smtClean="0"/>
              <a:t>NodeXL</a:t>
            </a:r>
            <a:r>
              <a:rPr lang="en-US" sz="1200" dirty="0" smtClean="0"/>
              <a:t> (https://nodexl.codeplex.com/) allows social scientists to collect, analyze, and visualize network graphs using a familiar interface by plugging into Microsoft Excel</a:t>
            </a:r>
          </a:p>
          <a:p>
            <a:pPr marL="0" indent="0">
              <a:buFont typeface="Arial" panose="020B0604020202020204" pitchFamily="34" charset="0"/>
              <a:buNone/>
            </a:pP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38</a:t>
            </a:fld>
            <a:endParaRPr lang="en-US"/>
          </a:p>
        </p:txBody>
      </p:sp>
    </p:spTree>
    <p:extLst>
      <p:ext uri="{BB962C8B-B14F-4D97-AF65-F5344CB8AC3E}">
        <p14:creationId xmlns:p14="http://schemas.microsoft.com/office/powerpoint/2010/main" val="30084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data used in the examples below compare how much venture capital funding was received by various industries in 2010 versus 2015. The data used in the examples below compare how much venture capital funding was received by various industries in 2010 versus 2015.</a:t>
            </a:r>
          </a:p>
          <a:p>
            <a:r>
              <a:rPr lang="en-US" sz="1200" b="0" i="0" u="none" strike="noStrike" kern="1200" dirty="0" smtClean="0">
                <a:solidFill>
                  <a:schemeClr val="tx1"/>
                </a:solidFill>
                <a:effectLst/>
                <a:latin typeface="+mn-lt"/>
                <a:ea typeface="+mn-ea"/>
                <a:cs typeface="+mn-cs"/>
              </a:rPr>
              <a:t>Q:</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7</a:t>
            </a:fld>
            <a:endParaRPr lang="en-US"/>
          </a:p>
        </p:txBody>
      </p:sp>
    </p:spTree>
    <p:extLst>
      <p:ext uri="{BB962C8B-B14F-4D97-AF65-F5344CB8AC3E}">
        <p14:creationId xmlns:p14="http://schemas.microsoft.com/office/powerpoint/2010/main" val="396006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data used in the examples below compare how much venture capital funding was received by various industries in 2010 versus 2015. The data used in the examples below compare how much venture capital funding was received by various industries in 2010 versus 2015.</a:t>
            </a:r>
          </a:p>
          <a:p>
            <a:r>
              <a:rPr lang="en-US" sz="1200" b="0" i="0" u="none" strike="noStrike" kern="1200" dirty="0" smtClean="0">
                <a:solidFill>
                  <a:schemeClr val="tx1"/>
                </a:solidFill>
                <a:effectLst/>
                <a:latin typeface="+mn-lt"/>
                <a:ea typeface="+mn-ea"/>
                <a:cs typeface="+mn-cs"/>
              </a:rPr>
              <a:t>Q:</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8</a:t>
            </a:fld>
            <a:endParaRPr lang="en-US"/>
          </a:p>
        </p:txBody>
      </p:sp>
    </p:spTree>
    <p:extLst>
      <p:ext uri="{BB962C8B-B14F-4D97-AF65-F5344CB8AC3E}">
        <p14:creationId xmlns:p14="http://schemas.microsoft.com/office/powerpoint/2010/main" val="237695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Visualization palette (upper right) in the Tableau Desktop application for a dataset of shark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“show me” feature in the tool (</a:t>
            </a:r>
            <a:r>
              <a:rPr lang="en-US" dirty="0" err="1" smtClean="0"/>
              <a:t>Mackinlay</a:t>
            </a:r>
            <a:r>
              <a:rPr lang="en-US" dirty="0" smtClean="0"/>
              <a:t>, 2007) will automatically highlight the suitable charts that can be used for the selected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12</a:t>
            </a:fld>
            <a:endParaRPr lang="en-US"/>
          </a:p>
        </p:txBody>
      </p:sp>
    </p:spTree>
    <p:extLst>
      <p:ext uri="{BB962C8B-B14F-4D97-AF65-F5344CB8AC3E}">
        <p14:creationId xmlns:p14="http://schemas.microsoft.com/office/powerpoint/2010/main" val="10794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 able to manipulate the view on the screen, including the ability to select items or regions, to navigate the viewport’s position on a large visualization, to coordinate multiple views so that data can be seen from multiple</a:t>
            </a:r>
            <a:r>
              <a:rPr lang="en-US" altLang="zh-CN" baseline="0" dirty="0" smtClean="0"/>
              <a:t> perspectives, and to organize the resulting dashboards and workspaces.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16</a:t>
            </a:fld>
            <a:endParaRPr lang="en-US"/>
          </a:p>
        </p:txBody>
      </p:sp>
    </p:spTree>
    <p:extLst>
      <p:ext uri="{BB962C8B-B14F-4D97-AF65-F5344CB8AC3E}">
        <p14:creationId xmlns:p14="http://schemas.microsoft.com/office/powerpoint/2010/main" val="13409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Selection tools and data-aware annotations in an interactive node-link diagram representation of the social network for all of the characters in Victor Hugo’s Les </a:t>
            </a:r>
            <a:r>
              <a:rPr lang="en-US" dirty="0" err="1" smtClean="0"/>
              <a:t>Misérables</a:t>
            </a:r>
            <a:endParaRPr lang="en-US" dirty="0" smtClean="0"/>
          </a:p>
          <a:p>
            <a:r>
              <a:rPr lang="en-US" dirty="0" smtClean="0"/>
              <a:t>Characters are linked together if they appear in the same chapter in the book</a:t>
            </a:r>
          </a:p>
          <a:p>
            <a:r>
              <a:rPr lang="en-US" dirty="0" smtClean="0"/>
              <a:t>The textual annotations are connected to nodes using red lines and stay connected as the graph layout changes</a:t>
            </a:r>
          </a:p>
          <a:p>
            <a:pPr lvl="0"/>
            <a:r>
              <a:rPr lang="en-US" dirty="0" smtClean="0"/>
              <a:t>The toolbar on the upper left is part of the </a:t>
            </a:r>
            <a:r>
              <a:rPr lang="en-US" dirty="0" err="1" smtClean="0"/>
              <a:t>VisDock</a:t>
            </a:r>
            <a:r>
              <a:rPr lang="en-US" dirty="0" smtClean="0"/>
              <a:t> toolkit, and provides tools for annotation, navigation, and selection (Choi, 2015)</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17</a:t>
            </a:fld>
            <a:endParaRPr lang="en-US"/>
          </a:p>
        </p:txBody>
      </p:sp>
    </p:spTree>
    <p:extLst>
      <p:ext uri="{BB962C8B-B14F-4D97-AF65-F5344CB8AC3E}">
        <p14:creationId xmlns:p14="http://schemas.microsoft.com/office/powerpoint/2010/main" val="290031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https://keshif.me/gallery/dc_homicides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Selecting items in one view highlights them in others; for example, the user is currently hovering over the bar for “70k-300k” in the view titled “# of Records”, which causes those breaches (i.e. 124 breaches that exposed in the range of 70,000 to 300,000 records) to also be highlighted in orange in other views, including in the timeline at the bottom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19</a:t>
            </a:fld>
            <a:endParaRPr lang="en-US"/>
          </a:p>
        </p:txBody>
      </p:sp>
    </p:spTree>
    <p:extLst>
      <p:ext uri="{BB962C8B-B14F-4D97-AF65-F5344CB8AC3E}">
        <p14:creationId xmlns:p14="http://schemas.microsoft.com/office/powerpoint/2010/main" val="381070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If the previous two</a:t>
            </a:r>
            <a:r>
              <a:rPr lang="en-US" baseline="0" dirty="0" smtClean="0"/>
              <a:t> categories of tasks deal with the mechanics of creating, manipulating, and viewing visualizations, the third category encompasses higher-level tasks for scaffolding, interpreting, and documenting the exploration process. The tasks here involve the ability to record the analysis, to annotate regions of interest in a visualization, to share views with colleagues, and to guide others through presentations of analysis outcome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429044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6/1/2018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6/1/2018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6/1/2018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6/1/2018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6/1/2018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6/1/2018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6/1/2018</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6/1/2018</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6/1/2018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6/1/2018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6/1/2018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6/1/2018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smtClean="0"/>
              <a:t>Data Visualization</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smtClean="0"/>
              <a:t>Jan. </a:t>
            </a:r>
            <a:r>
              <a:rPr lang="en-US" dirty="0" smtClean="0"/>
              <a:t>2018</a:t>
            </a:r>
            <a:endParaRPr lang="en-US" dirty="0"/>
          </a:p>
        </p:txBody>
      </p:sp>
    </p:spTree>
    <p:extLst>
      <p:ext uri="{BB962C8B-B14F-4D97-AF65-F5344CB8AC3E}">
        <p14:creationId xmlns:p14="http://schemas.microsoft.com/office/powerpoint/2010/main" val="176055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Tree>
    <p:extLst>
      <p:ext uri="{BB962C8B-B14F-4D97-AF65-F5344CB8AC3E}">
        <p14:creationId xmlns:p14="http://schemas.microsoft.com/office/powerpoint/2010/main" val="1126338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a:t>
            </a:r>
            <a:r>
              <a:rPr lang="en-US" dirty="0" smtClean="0"/>
              <a:t>data visualization</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294135324"/>
              </p:ext>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smtClean="0"/>
                        <a:t>Task Categories</a:t>
                      </a:r>
                      <a:endParaRPr lang="en-US" i="1" dirty="0"/>
                    </a:p>
                  </a:txBody>
                  <a:tcPr anchor="ctr"/>
                </a:tc>
                <a:tc>
                  <a:txBody>
                    <a:bodyPr/>
                    <a:lstStyle/>
                    <a:p>
                      <a:r>
                        <a:rPr lang="en-US" dirty="0" smtClean="0"/>
                        <a:t>Task</a:t>
                      </a:r>
                      <a:r>
                        <a:rPr lang="en-US" baseline="0" dirty="0" smtClean="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smtClean="0"/>
                        <a:t>Data and view specification</a:t>
                      </a:r>
                      <a:endParaRPr lang="en-US" sz="2000" i="1" dirty="0"/>
                    </a:p>
                  </a:txBody>
                  <a:tcPr/>
                </a:tc>
                <a:tc>
                  <a:txBody>
                    <a:bodyPr/>
                    <a:lstStyle/>
                    <a:p>
                      <a:pPr>
                        <a:lnSpc>
                          <a:spcPct val="100000"/>
                        </a:lnSpc>
                        <a:spcBef>
                          <a:spcPts val="0"/>
                        </a:spcBef>
                        <a:spcAft>
                          <a:spcPts val="600"/>
                        </a:spcAft>
                      </a:pPr>
                      <a:r>
                        <a:rPr lang="en-US" sz="2000" b="1" dirty="0" smtClean="0"/>
                        <a:t>Visualize</a:t>
                      </a:r>
                      <a:r>
                        <a:rPr lang="en-US" sz="2000" dirty="0" smtClean="0"/>
                        <a:t> data by choosing visual encodings</a:t>
                      </a:r>
                    </a:p>
                    <a:p>
                      <a:pPr>
                        <a:lnSpc>
                          <a:spcPct val="100000"/>
                        </a:lnSpc>
                        <a:spcBef>
                          <a:spcPts val="0"/>
                        </a:spcBef>
                        <a:spcAft>
                          <a:spcPts val="600"/>
                        </a:spcAft>
                      </a:pPr>
                      <a:r>
                        <a:rPr lang="en-US" sz="2000" b="1" dirty="0" smtClean="0"/>
                        <a:t>Filter</a:t>
                      </a:r>
                      <a:r>
                        <a:rPr lang="en-US" sz="2000" dirty="0" smtClean="0"/>
                        <a:t> out data to focus on relevant items</a:t>
                      </a:r>
                    </a:p>
                    <a:p>
                      <a:pPr>
                        <a:lnSpc>
                          <a:spcPct val="100000"/>
                        </a:lnSpc>
                        <a:spcBef>
                          <a:spcPts val="0"/>
                        </a:spcBef>
                        <a:spcAft>
                          <a:spcPts val="600"/>
                        </a:spcAft>
                      </a:pPr>
                      <a:r>
                        <a:rPr lang="en-US" sz="2000" b="1" dirty="0" smtClean="0"/>
                        <a:t>Sort</a:t>
                      </a:r>
                      <a:r>
                        <a:rPr lang="en-US" sz="2000" dirty="0" smtClean="0"/>
                        <a:t> items to expose patterns</a:t>
                      </a:r>
                    </a:p>
                    <a:p>
                      <a:pPr>
                        <a:lnSpc>
                          <a:spcPct val="100000"/>
                        </a:lnSpc>
                        <a:spcBef>
                          <a:spcPts val="0"/>
                        </a:spcBef>
                        <a:spcAft>
                          <a:spcPts val="600"/>
                        </a:spcAft>
                      </a:pPr>
                      <a:r>
                        <a:rPr lang="en-US" sz="2000" b="1" dirty="0" smtClean="0"/>
                        <a:t>Derive</a:t>
                      </a:r>
                      <a:r>
                        <a:rPr lang="en-US" sz="2000" baseline="0" dirty="0" smtClean="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smtClean="0"/>
                        <a:t>View manipulation</a:t>
                      </a:r>
                      <a:endParaRPr lang="en-US" sz="2000" i="1" dirty="0"/>
                    </a:p>
                  </a:txBody>
                  <a:tcPr/>
                </a:tc>
                <a:tc>
                  <a:txBody>
                    <a:bodyPr/>
                    <a:lstStyle/>
                    <a:p>
                      <a:pPr>
                        <a:lnSpc>
                          <a:spcPct val="100000"/>
                        </a:lnSpc>
                        <a:spcBef>
                          <a:spcPts val="0"/>
                        </a:spcBef>
                        <a:spcAft>
                          <a:spcPts val="600"/>
                        </a:spcAft>
                      </a:pPr>
                      <a:r>
                        <a:rPr lang="en-US" sz="2000" b="1" dirty="0" smtClean="0"/>
                        <a:t>Select</a:t>
                      </a:r>
                      <a:r>
                        <a:rPr lang="en-US" sz="2000" dirty="0" smtClean="0"/>
                        <a:t> items to highlight, filter, or manipulate</a:t>
                      </a:r>
                    </a:p>
                    <a:p>
                      <a:pPr>
                        <a:lnSpc>
                          <a:spcPct val="100000"/>
                        </a:lnSpc>
                        <a:spcBef>
                          <a:spcPts val="0"/>
                        </a:spcBef>
                        <a:spcAft>
                          <a:spcPts val="600"/>
                        </a:spcAft>
                      </a:pPr>
                      <a:r>
                        <a:rPr lang="en-US" sz="2000" b="1" dirty="0" smtClean="0"/>
                        <a:t>Navigate</a:t>
                      </a:r>
                      <a:r>
                        <a:rPr lang="en-US" sz="2000" dirty="0" smtClean="0"/>
                        <a:t> to examine high-level patterns and low level detail</a:t>
                      </a:r>
                    </a:p>
                    <a:p>
                      <a:pPr>
                        <a:lnSpc>
                          <a:spcPct val="100000"/>
                        </a:lnSpc>
                        <a:spcBef>
                          <a:spcPts val="0"/>
                        </a:spcBef>
                        <a:spcAft>
                          <a:spcPts val="600"/>
                        </a:spcAft>
                      </a:pPr>
                      <a:r>
                        <a:rPr lang="en-US" sz="2000" b="1" dirty="0" smtClean="0"/>
                        <a:t>Coordinate</a:t>
                      </a:r>
                      <a:r>
                        <a:rPr lang="en-US" sz="2000" dirty="0" smtClean="0"/>
                        <a:t> views for linked exploration</a:t>
                      </a:r>
                    </a:p>
                    <a:p>
                      <a:pPr>
                        <a:lnSpc>
                          <a:spcPct val="100000"/>
                        </a:lnSpc>
                        <a:spcBef>
                          <a:spcPts val="0"/>
                        </a:spcBef>
                        <a:spcAft>
                          <a:spcPts val="600"/>
                        </a:spcAft>
                      </a:pPr>
                      <a:r>
                        <a:rPr lang="en-US" sz="2000" b="1" dirty="0" smtClean="0"/>
                        <a:t>Organize</a:t>
                      </a:r>
                      <a:r>
                        <a:rPr lang="en-US" sz="2000" baseline="0" dirty="0" smtClean="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smtClean="0"/>
                        <a:t>Process and provenance</a:t>
                      </a:r>
                      <a:endParaRPr lang="en-US" sz="2000" i="1" dirty="0"/>
                    </a:p>
                  </a:txBody>
                  <a:tcPr/>
                </a:tc>
                <a:tc>
                  <a:txBody>
                    <a:bodyPr/>
                    <a:lstStyle/>
                    <a:p>
                      <a:pPr>
                        <a:lnSpc>
                          <a:spcPct val="100000"/>
                        </a:lnSpc>
                        <a:spcBef>
                          <a:spcPts val="0"/>
                        </a:spcBef>
                        <a:spcAft>
                          <a:spcPts val="600"/>
                        </a:spcAft>
                      </a:pPr>
                      <a:r>
                        <a:rPr lang="en-US" sz="2000" b="1" dirty="0" smtClean="0"/>
                        <a:t>Record</a:t>
                      </a:r>
                      <a:r>
                        <a:rPr lang="en-US" sz="2000" dirty="0" smtClean="0"/>
                        <a:t> analysis histories for </a:t>
                      </a:r>
                      <a:r>
                        <a:rPr lang="en-US" sz="2000" dirty="0" err="1" smtClean="0"/>
                        <a:t>revisitation</a:t>
                      </a:r>
                      <a:r>
                        <a:rPr lang="en-US" sz="2000" dirty="0" smtClean="0"/>
                        <a:t>, review,</a:t>
                      </a:r>
                      <a:r>
                        <a:rPr lang="en-US" sz="2000" baseline="0" dirty="0" smtClean="0"/>
                        <a:t> and sharing</a:t>
                      </a:r>
                    </a:p>
                    <a:p>
                      <a:pPr>
                        <a:lnSpc>
                          <a:spcPct val="100000"/>
                        </a:lnSpc>
                        <a:spcBef>
                          <a:spcPts val="0"/>
                        </a:spcBef>
                        <a:spcAft>
                          <a:spcPts val="600"/>
                        </a:spcAft>
                      </a:pPr>
                      <a:r>
                        <a:rPr lang="en-US" sz="2000" b="1" baseline="0" dirty="0" smtClean="0"/>
                        <a:t>Annotate</a:t>
                      </a:r>
                      <a:r>
                        <a:rPr lang="en-US" sz="2000" baseline="0" dirty="0" smtClean="0"/>
                        <a:t> patterns to document findings</a:t>
                      </a:r>
                    </a:p>
                    <a:p>
                      <a:pPr>
                        <a:lnSpc>
                          <a:spcPct val="100000"/>
                        </a:lnSpc>
                        <a:spcBef>
                          <a:spcPts val="0"/>
                        </a:spcBef>
                        <a:spcAft>
                          <a:spcPts val="600"/>
                        </a:spcAft>
                      </a:pPr>
                      <a:r>
                        <a:rPr lang="en-US" sz="2000" b="1" baseline="0" dirty="0" smtClean="0"/>
                        <a:t>Share</a:t>
                      </a:r>
                      <a:r>
                        <a:rPr lang="en-US" sz="2000" baseline="0" dirty="0" smtClean="0"/>
                        <a:t> views and annotations to enable collaboration</a:t>
                      </a:r>
                    </a:p>
                    <a:p>
                      <a:pPr>
                        <a:lnSpc>
                          <a:spcPct val="100000"/>
                        </a:lnSpc>
                        <a:spcBef>
                          <a:spcPts val="0"/>
                        </a:spcBef>
                        <a:spcAft>
                          <a:spcPts val="600"/>
                        </a:spcAft>
                      </a:pPr>
                      <a:r>
                        <a:rPr lang="en-US" sz="2000" b="1" baseline="0" dirty="0" smtClean="0"/>
                        <a:t>Guide</a:t>
                      </a:r>
                      <a:r>
                        <a:rPr lang="en-US" sz="2000" baseline="0" dirty="0" smtClean="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107576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320197" cy="680047"/>
          </a:xfrm>
        </p:spPr>
        <p:txBody>
          <a:bodyPr>
            <a:normAutofit fontScale="90000"/>
          </a:bodyPr>
          <a:lstStyle/>
          <a:p>
            <a:r>
              <a:rPr lang="en-US" dirty="0"/>
              <a:t>Visualize data by choosing visual encodings</a:t>
            </a:r>
          </a:p>
        </p:txBody>
      </p:sp>
      <p:sp>
        <p:nvSpPr>
          <p:cNvPr id="3" name="内容占位符 2"/>
          <p:cNvSpPr>
            <a:spLocks noGrp="1"/>
          </p:cNvSpPr>
          <p:nvPr>
            <p:ph idx="1"/>
          </p:nvPr>
        </p:nvSpPr>
        <p:spPr/>
        <p:txBody>
          <a:bodyPr/>
          <a:lstStyle/>
          <a:p>
            <a:r>
              <a:rPr lang="en-US" dirty="0" smtClean="0"/>
              <a:t>Selecting a visual encoding for a particular dataset is the most fundamental operation</a:t>
            </a:r>
          </a:p>
          <a:p>
            <a:r>
              <a:rPr lang="en-US" dirty="0" smtClean="0"/>
              <a:t>A common approach is providing a palette of available charts </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770" y="2231664"/>
            <a:ext cx="6296840" cy="3834951"/>
          </a:xfrm>
          <a:prstGeom prst="rect">
            <a:avLst/>
          </a:prstGeom>
        </p:spPr>
      </p:pic>
    </p:spTree>
    <p:extLst>
      <p:ext uri="{BB962C8B-B14F-4D97-AF65-F5344CB8AC3E}">
        <p14:creationId xmlns:p14="http://schemas.microsoft.com/office/powerpoint/2010/main" val="247209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Filter out data to focus on relevant items</a:t>
            </a:r>
            <a:endParaRPr lang="en-US" dirty="0"/>
          </a:p>
        </p:txBody>
      </p:sp>
      <p:sp>
        <p:nvSpPr>
          <p:cNvPr id="3" name="内容占位符 2"/>
          <p:cNvSpPr>
            <a:spLocks noGrp="1"/>
          </p:cNvSpPr>
          <p:nvPr>
            <p:ph idx="1"/>
          </p:nvPr>
        </p:nvSpPr>
        <p:spPr/>
        <p:txBody>
          <a:bodyPr/>
          <a:lstStyle/>
          <a:p>
            <a:r>
              <a:rPr lang="en-US" dirty="0" smtClean="0"/>
              <a:t>Eliminating unrelated information from the view is critical</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图片 6"/>
          <p:cNvPicPr>
            <a:picLocks noChangeAspect="1"/>
          </p:cNvPicPr>
          <p:nvPr/>
        </p:nvPicPr>
        <p:blipFill>
          <a:blip r:embed="rId2"/>
          <a:stretch>
            <a:fillRect/>
          </a:stretch>
        </p:blipFill>
        <p:spPr>
          <a:xfrm>
            <a:off x="784290" y="1553901"/>
            <a:ext cx="7577799" cy="4527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773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Sort items to expose patterns</a:t>
            </a:r>
            <a:endParaRPr lang="en-US" dirty="0"/>
          </a:p>
        </p:txBody>
      </p:sp>
      <p:sp>
        <p:nvSpPr>
          <p:cNvPr id="3" name="内容占位符 2"/>
          <p:cNvSpPr>
            <a:spLocks noGrp="1"/>
          </p:cNvSpPr>
          <p:nvPr>
            <p:ph idx="1"/>
          </p:nvPr>
        </p:nvSpPr>
        <p:spPr/>
        <p:txBody>
          <a:bodyPr/>
          <a:lstStyle/>
          <a:p>
            <a:r>
              <a:rPr lang="en-US" dirty="0" smtClean="0"/>
              <a:t>Ordering data items according to some dimension</a:t>
            </a:r>
          </a:p>
          <a:p>
            <a:pPr lvl="1"/>
            <a:r>
              <a:rPr lang="en-US" dirty="0" smtClean="0"/>
              <a:t>Age, income, price...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2"/>
          <a:srcRect t="940" b="12179"/>
          <a:stretch/>
        </p:blipFill>
        <p:spPr>
          <a:xfrm>
            <a:off x="1118132" y="1733202"/>
            <a:ext cx="6789735" cy="4726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Derive values of models from </a:t>
            </a:r>
            <a:r>
              <a:rPr lang="en-US" smtClean="0"/>
              <a:t>source data</a:t>
            </a:r>
            <a:endParaRPr lang="en-US"/>
          </a:p>
        </p:txBody>
      </p:sp>
      <p:sp>
        <p:nvSpPr>
          <p:cNvPr id="3" name="内容占位符 2"/>
          <p:cNvSpPr>
            <a:spLocks noGrp="1"/>
          </p:cNvSpPr>
          <p:nvPr>
            <p:ph idx="1"/>
          </p:nvPr>
        </p:nvSpPr>
        <p:spPr/>
        <p:txBody>
          <a:bodyPr/>
          <a:lstStyle/>
          <a:p>
            <a:r>
              <a:rPr lang="en-US" dirty="0" smtClean="0"/>
              <a:t>Calculate statistics (e.g., mean, median), transformations, etc.</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spTree>
    <p:extLst>
      <p:ext uri="{BB962C8B-B14F-4D97-AF65-F5344CB8AC3E}">
        <p14:creationId xmlns:p14="http://schemas.microsoft.com/office/powerpoint/2010/main" val="390999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View manipulation</a:t>
            </a:r>
            <a:endParaRPr lang="en-US" dirty="0"/>
          </a:p>
        </p:txBody>
      </p:sp>
      <p:sp>
        <p:nvSpPr>
          <p:cNvPr id="3" name="内容占位符 2"/>
          <p:cNvSpPr>
            <a:spLocks noGrp="1"/>
          </p:cNvSpPr>
          <p:nvPr>
            <p:ph idx="1"/>
          </p:nvPr>
        </p:nvSpPr>
        <p:spPr/>
        <p:txBody>
          <a:bodyPr/>
          <a:lstStyle/>
          <a:p>
            <a:r>
              <a:rPr lang="en-US" dirty="0"/>
              <a:t>Select items to highlight, filter, or </a:t>
            </a:r>
            <a:r>
              <a:rPr lang="en-US" dirty="0" smtClean="0"/>
              <a:t>manipulate</a:t>
            </a:r>
          </a:p>
          <a:p>
            <a:r>
              <a:rPr lang="en-US" dirty="0" smtClean="0"/>
              <a:t>Navigate to examine high-level patterns and low-level detail</a:t>
            </a:r>
          </a:p>
          <a:p>
            <a:r>
              <a:rPr lang="en-US" dirty="0" smtClean="0"/>
              <a:t>Coordinate </a:t>
            </a:r>
            <a:r>
              <a:rPr lang="en-US" dirty="0"/>
              <a:t>views for linked </a:t>
            </a:r>
            <a:r>
              <a:rPr lang="en-US" dirty="0" smtClean="0"/>
              <a:t>exploration</a:t>
            </a:r>
          </a:p>
          <a:p>
            <a:r>
              <a:rPr lang="en-US" dirty="0" smtClean="0"/>
              <a:t>Organize multiple windows and workspaces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33265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64442" cy="680047"/>
          </a:xfrm>
        </p:spPr>
        <p:txBody>
          <a:bodyPr>
            <a:normAutofit fontScale="90000"/>
          </a:bodyPr>
          <a:lstStyle/>
          <a:p>
            <a:r>
              <a:rPr lang="en-US" dirty="0"/>
              <a:t>Select items to highlight, filter, or manipulate</a:t>
            </a:r>
          </a:p>
        </p:txBody>
      </p:sp>
      <p:sp>
        <p:nvSpPr>
          <p:cNvPr id="3" name="内容占位符 2"/>
          <p:cNvSpPr>
            <a:spLocks noGrp="1"/>
          </p:cNvSpPr>
          <p:nvPr>
            <p:ph idx="1"/>
          </p:nvPr>
        </p:nvSpPr>
        <p:spPr/>
        <p:txBody>
          <a:bodyPr/>
          <a:lstStyle/>
          <a:p>
            <a:r>
              <a:rPr lang="en-US" dirty="0" smtClean="0"/>
              <a:t>Pointing to an item indicates the subject of action</a:t>
            </a:r>
          </a:p>
          <a:p>
            <a:r>
              <a:rPr lang="en-US" dirty="0" smtClean="0"/>
              <a:t>Common forms of selection include clicks, mouse hover, and region selections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9" name="Picture 5" descr="newhu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1207676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64639" y="2143350"/>
            <a:ext cx="5400000" cy="3600000"/>
          </a:xfrm>
          <a:prstGeom prst="rect">
            <a:avLst/>
          </a:prstGeom>
          <a:ln>
            <a:noFill/>
          </a:ln>
          <a:effectLst>
            <a:outerShdw blurRad="292100" dist="139700" dir="2700000" algn="tl" rotWithShape="0">
              <a:srgbClr val="333333">
                <a:alpha val="65000"/>
              </a:srgbClr>
            </a:outerShdw>
          </a:effectLst>
        </p:spPr>
      </p:pic>
      <p:sp>
        <p:nvSpPr>
          <p:cNvPr id="2" name="标题 1"/>
          <p:cNvSpPr>
            <a:spLocks noGrp="1"/>
          </p:cNvSpPr>
          <p:nvPr>
            <p:ph type="title"/>
          </p:nvPr>
        </p:nvSpPr>
        <p:spPr>
          <a:xfrm>
            <a:off x="587829" y="116785"/>
            <a:ext cx="8437638" cy="680047"/>
          </a:xfrm>
        </p:spPr>
        <p:txBody>
          <a:bodyPr>
            <a:noAutofit/>
          </a:bodyPr>
          <a:lstStyle/>
          <a:p>
            <a:r>
              <a:rPr lang="en-US" sz="3000" dirty="0"/>
              <a:t>Navigate to examine high-level patterns and low-level </a:t>
            </a:r>
            <a:r>
              <a:rPr lang="en-US" sz="3000" dirty="0" smtClean="0"/>
              <a:t>detail</a:t>
            </a:r>
            <a:endParaRPr lang="en-US" sz="3000" dirty="0"/>
          </a:p>
        </p:txBody>
      </p:sp>
      <p:sp>
        <p:nvSpPr>
          <p:cNvPr id="3" name="内容占位符 2"/>
          <p:cNvSpPr>
            <a:spLocks noGrp="1"/>
          </p:cNvSpPr>
          <p:nvPr>
            <p:ph idx="1"/>
          </p:nvPr>
        </p:nvSpPr>
        <p:spPr/>
        <p:txBody>
          <a:bodyPr/>
          <a:lstStyle/>
          <a:p>
            <a:r>
              <a:rPr lang="en-US" altLang="zh-CN" dirty="0" smtClean="0"/>
              <a:t>Navigation operations such as pan and zoom allow the user to control the size an position of  viewport</a:t>
            </a:r>
          </a:p>
          <a:p>
            <a:pPr lvl="1"/>
            <a:r>
              <a:rPr lang="en-US" dirty="0" smtClean="0"/>
              <a:t>E.g., Google Maps, Adobe Photoshop, and Microsoft Word</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8" name="图片 7"/>
          <p:cNvPicPr>
            <a:picLocks noChangeAspect="1"/>
          </p:cNvPicPr>
          <p:nvPr/>
        </p:nvPicPr>
        <p:blipFill rotWithShape="1">
          <a:blip r:embed="rId3"/>
          <a:srcRect l="15203" r="10489"/>
          <a:stretch/>
        </p:blipFill>
        <p:spPr>
          <a:xfrm>
            <a:off x="4241528" y="3015102"/>
            <a:ext cx="4783939" cy="3627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5798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Coordinate views for linked exploration</a:t>
            </a:r>
          </a:p>
        </p:txBody>
      </p:sp>
      <p:sp>
        <p:nvSpPr>
          <p:cNvPr id="3" name="内容占位符 2"/>
          <p:cNvSpPr>
            <a:spLocks noGrp="1"/>
          </p:cNvSpPr>
          <p:nvPr>
            <p:ph idx="1"/>
          </p:nvPr>
        </p:nvSpPr>
        <p:spPr/>
        <p:txBody>
          <a:bodyPr/>
          <a:lstStyle/>
          <a:p>
            <a:r>
              <a:rPr lang="en-US" dirty="0" smtClean="0"/>
              <a:t>Visualization tools often include multiple views of the same dataset</a:t>
            </a:r>
          </a:p>
          <a:p>
            <a:r>
              <a:rPr lang="en-US" dirty="0" smtClean="0"/>
              <a:t>Selecting </a:t>
            </a:r>
            <a:r>
              <a:rPr lang="en-US" dirty="0"/>
              <a:t>items in one view highlights them in </a:t>
            </a:r>
            <a:r>
              <a:rPr lang="en-US" dirty="0" smtClean="0"/>
              <a:t>others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 name="图片 7"/>
          <p:cNvPicPr>
            <a:picLocks noChangeAspect="1"/>
          </p:cNvPicPr>
          <p:nvPr/>
        </p:nvPicPr>
        <p:blipFill>
          <a:blip r:embed="rId3"/>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191456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smtClean="0"/>
              <a:t>Tasks in data visualization</a:t>
            </a:r>
          </a:p>
          <a:p>
            <a:r>
              <a:rPr lang="en-US" dirty="0" smtClean="0"/>
              <a:t>Visualization by data type</a:t>
            </a:r>
          </a:p>
          <a:p>
            <a:r>
              <a:rPr lang="en-US" dirty="0" smtClean="0"/>
              <a:t>Challenges for data visualization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spTree>
    <p:extLst>
      <p:ext uri="{BB962C8B-B14F-4D97-AF65-F5344CB8AC3E}">
        <p14:creationId xmlns:p14="http://schemas.microsoft.com/office/powerpoint/2010/main" val="89871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Organize multiple windows and </a:t>
            </a:r>
            <a:r>
              <a:rPr lang="en-US" dirty="0" smtClean="0"/>
              <a:t>workspaces</a:t>
            </a:r>
            <a:endParaRPr lang="en-US" dirty="0"/>
          </a:p>
        </p:txBody>
      </p:sp>
      <p:sp>
        <p:nvSpPr>
          <p:cNvPr id="3" name="内容占位符 2"/>
          <p:cNvSpPr>
            <a:spLocks noGrp="1"/>
          </p:cNvSpPr>
          <p:nvPr>
            <p:ph idx="1"/>
          </p:nvPr>
        </p:nvSpPr>
        <p:spPr/>
        <p:txBody>
          <a:bodyPr/>
          <a:lstStyle/>
          <a:p>
            <a:r>
              <a:rPr lang="en-US" dirty="0" smtClean="0"/>
              <a:t>Many visualization tools allow for dragging and dropping views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7" name="图片 6"/>
          <p:cNvPicPr>
            <a:picLocks noChangeAspect="1"/>
          </p:cNvPicPr>
          <p:nvPr/>
        </p:nvPicPr>
        <p:blipFill>
          <a:blip r:embed="rId2"/>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3037269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Process and provenance</a:t>
            </a:r>
            <a:endParaRPr lang="en-US" dirty="0"/>
          </a:p>
        </p:txBody>
      </p:sp>
      <p:sp>
        <p:nvSpPr>
          <p:cNvPr id="3" name="内容占位符 2"/>
          <p:cNvSpPr>
            <a:spLocks noGrp="1"/>
          </p:cNvSpPr>
          <p:nvPr>
            <p:ph idx="1"/>
          </p:nvPr>
        </p:nvSpPr>
        <p:spPr/>
        <p:txBody>
          <a:bodyPr/>
          <a:lstStyle/>
          <a:p>
            <a:r>
              <a:rPr lang="en-US" dirty="0"/>
              <a:t>Record analysis histories for </a:t>
            </a:r>
            <a:r>
              <a:rPr lang="en-US" dirty="0" err="1"/>
              <a:t>revisitation</a:t>
            </a:r>
            <a:r>
              <a:rPr lang="en-US" dirty="0"/>
              <a:t>, review, and </a:t>
            </a:r>
            <a:r>
              <a:rPr lang="en-US" dirty="0" smtClean="0"/>
              <a:t>sharing</a:t>
            </a:r>
          </a:p>
          <a:p>
            <a:r>
              <a:rPr lang="en-US" dirty="0" smtClean="0"/>
              <a:t>Annotate patterns to document findings</a:t>
            </a:r>
          </a:p>
          <a:p>
            <a:r>
              <a:rPr lang="en-US" dirty="0" smtClean="0"/>
              <a:t>Share </a:t>
            </a:r>
            <a:r>
              <a:rPr lang="en-US" dirty="0"/>
              <a:t>views and annotations to enable </a:t>
            </a:r>
            <a:r>
              <a:rPr lang="en-US" dirty="0" smtClean="0"/>
              <a:t>collaboration</a:t>
            </a:r>
          </a:p>
          <a:p>
            <a:r>
              <a:rPr lang="en-US" dirty="0"/>
              <a:t>Guide users through analysis tasks or stories</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spTree>
    <p:extLst>
      <p:ext uri="{BB962C8B-B14F-4D97-AF65-F5344CB8AC3E}">
        <p14:creationId xmlns:p14="http://schemas.microsoft.com/office/powerpoint/2010/main" val="329779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Record analysis histories for </a:t>
            </a:r>
            <a:r>
              <a:rPr lang="en-US" sz="2800" dirty="0" err="1" smtClean="0"/>
              <a:t>revisitation</a:t>
            </a:r>
            <a:r>
              <a:rPr lang="en-US" sz="2800" dirty="0"/>
              <a:t>, review, and sharing</a:t>
            </a:r>
          </a:p>
        </p:txBody>
      </p:sp>
      <p:sp>
        <p:nvSpPr>
          <p:cNvPr id="3" name="内容占位符 2"/>
          <p:cNvSpPr>
            <a:spLocks noGrp="1"/>
          </p:cNvSpPr>
          <p:nvPr>
            <p:ph idx="1"/>
          </p:nvPr>
        </p:nvSpPr>
        <p:spPr/>
        <p:txBody>
          <a:bodyPr/>
          <a:lstStyle/>
          <a:p>
            <a:r>
              <a:rPr lang="en-US" dirty="0"/>
              <a:t>Graphical history interface using thumbnails of previous visualization states organized in a comic-strip layout (</a:t>
            </a:r>
            <a:r>
              <a:rPr lang="en-US" dirty="0" err="1"/>
              <a:t>Heer</a:t>
            </a:r>
            <a:r>
              <a:rPr lang="en-US" dirty="0"/>
              <a:t>, 2008)</a:t>
            </a:r>
          </a:p>
          <a:p>
            <a:pPr lvl="1"/>
            <a:r>
              <a:rPr lang="en-US" dirty="0"/>
              <a:t>The labels describe the actions performed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6" name="Picture 2" descr="https://gss0.baidu.com/94o3dSag_xI4khGko9WTAnF6hhy/zhidao/wh%3D600%2C800/sign=09fbc87f6109c93d07a706f1af0dd4e4/8c1001e93901213f78e2ccad52e736d12e2e95ea.jpg"/>
          <p:cNvPicPr>
            <a:picLocks noChangeAspect="1" noChangeArrowheads="1"/>
          </p:cNvPicPr>
          <p:nvPr/>
        </p:nvPicPr>
        <p:blipFill rotWithShape="1">
          <a:blip r:embed="rId2">
            <a:extLst>
              <a:ext uri="{28A0092B-C50C-407E-A947-70E740481C1C}">
                <a14:useLocalDpi xmlns:a14="http://schemas.microsoft.com/office/drawing/2010/main" val="0"/>
              </a:ext>
            </a:extLst>
          </a:blip>
          <a:srcRect l="70305"/>
          <a:stretch/>
        </p:blipFill>
        <p:spPr bwMode="auto">
          <a:xfrm>
            <a:off x="2914649" y="2755194"/>
            <a:ext cx="2569573" cy="33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4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422821" cy="680047"/>
          </a:xfrm>
        </p:spPr>
        <p:txBody>
          <a:bodyPr>
            <a:normAutofit/>
          </a:bodyPr>
          <a:lstStyle/>
          <a:p>
            <a:r>
              <a:rPr lang="en-US" dirty="0"/>
              <a:t>Annotate patterns to document </a:t>
            </a:r>
            <a:r>
              <a:rPr lang="en-US" dirty="0" smtClean="0"/>
              <a:t>findings</a:t>
            </a:r>
            <a:endParaRPr lang="en-US" dirty="0"/>
          </a:p>
        </p:txBody>
      </p:sp>
      <p:sp>
        <p:nvSpPr>
          <p:cNvPr id="3" name="内容占位符 2"/>
          <p:cNvSpPr>
            <a:spLocks noGrp="1"/>
          </p:cNvSpPr>
          <p:nvPr>
            <p:ph idx="1"/>
          </p:nvPr>
        </p:nvSpPr>
        <p:spPr/>
        <p:txBody>
          <a:bodyPr/>
          <a:lstStyle/>
          <a:p>
            <a:r>
              <a:rPr lang="en-US" dirty="0" smtClean="0"/>
              <a:t>Some tools allow for adding textual or graphical annotations</a:t>
            </a:r>
          </a:p>
          <a:p>
            <a:pPr lvl="1"/>
            <a:r>
              <a:rPr lang="en-US" dirty="0" smtClean="0"/>
              <a:t>Textual annotations constitute labels, captions, or comments</a:t>
            </a:r>
          </a:p>
          <a:p>
            <a:pPr lvl="1"/>
            <a:r>
              <a:rPr lang="en-US" dirty="0" smtClean="0"/>
              <a:t>Graphical annotations are sketches, highlights, or handwrite notes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8" name="Picture 5" descr="newhu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2086288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rmAutofit/>
          </a:bodyPr>
          <a:lstStyle/>
          <a:p>
            <a:r>
              <a:rPr lang="en-US" sz="3200" dirty="0"/>
              <a:t>Share views and annotations to enable collaboration</a:t>
            </a:r>
          </a:p>
        </p:txBody>
      </p:sp>
      <p:sp>
        <p:nvSpPr>
          <p:cNvPr id="3" name="内容占位符 2"/>
          <p:cNvSpPr>
            <a:spLocks noGrp="1"/>
          </p:cNvSpPr>
          <p:nvPr>
            <p:ph idx="1"/>
          </p:nvPr>
        </p:nvSpPr>
        <p:spPr/>
        <p:txBody>
          <a:bodyPr/>
          <a:lstStyle/>
          <a:p>
            <a:r>
              <a:rPr lang="en-US" dirty="0" smtClean="0"/>
              <a:t>Analyzing data is often a social activity involving multiple users</a:t>
            </a:r>
          </a:p>
          <a:p>
            <a:r>
              <a:rPr lang="en-US" dirty="0" smtClean="0"/>
              <a:t>Visual analytics tools should support social interaction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98" y="1806914"/>
            <a:ext cx="7387783" cy="4324980"/>
          </a:xfrm>
          <a:prstGeom prst="rect">
            <a:avLst/>
          </a:prstGeom>
        </p:spPr>
      </p:pic>
    </p:spTree>
    <p:extLst>
      <p:ext uri="{BB962C8B-B14F-4D97-AF65-F5344CB8AC3E}">
        <p14:creationId xmlns:p14="http://schemas.microsoft.com/office/powerpoint/2010/main" val="1840866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Guide users through analysis tasks or stories</a:t>
            </a:r>
          </a:p>
        </p:txBody>
      </p:sp>
      <p:sp>
        <p:nvSpPr>
          <p:cNvPr id="3" name="内容占位符 2"/>
          <p:cNvSpPr>
            <a:spLocks noGrp="1"/>
          </p:cNvSpPr>
          <p:nvPr>
            <p:ph idx="1"/>
          </p:nvPr>
        </p:nvSpPr>
        <p:spPr/>
        <p:txBody>
          <a:bodyPr/>
          <a:lstStyle/>
          <a:p>
            <a:r>
              <a:rPr lang="en-US" dirty="0"/>
              <a:t>Web-based visualization of London’s 1854 cholera outbreak showing physician Jon Snow’s use of visualization to find its source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46" y="1919695"/>
            <a:ext cx="6679159" cy="4232139"/>
          </a:xfrm>
          <a:prstGeom prst="rect">
            <a:avLst/>
          </a:prstGeom>
        </p:spPr>
      </p:pic>
    </p:spTree>
    <p:extLst>
      <p:ext uri="{BB962C8B-B14F-4D97-AF65-F5344CB8AC3E}">
        <p14:creationId xmlns:p14="http://schemas.microsoft.com/office/powerpoint/2010/main" val="185085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spTree>
    <p:extLst>
      <p:ext uri="{BB962C8B-B14F-4D97-AF65-F5344CB8AC3E}">
        <p14:creationId xmlns:p14="http://schemas.microsoft.com/office/powerpoint/2010/main" val="3487668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Visualization by </a:t>
            </a:r>
            <a:r>
              <a:rPr lang="en-US" dirty="0" smtClean="0"/>
              <a:t>data types</a:t>
            </a:r>
            <a:endParaRPr lang="en-US" dirty="0"/>
          </a:p>
        </p:txBody>
      </p:sp>
      <p:sp>
        <p:nvSpPr>
          <p:cNvPr id="3" name="内容占位符 2"/>
          <p:cNvSpPr>
            <a:spLocks noGrp="1"/>
          </p:cNvSpPr>
          <p:nvPr>
            <p:ph idx="1"/>
          </p:nvPr>
        </p:nvSpPr>
        <p:spPr>
          <a:xfrm>
            <a:off x="587828" y="856989"/>
            <a:ext cx="8194221" cy="5444238"/>
          </a:xfrm>
        </p:spPr>
        <p:txBody>
          <a:bodyPr/>
          <a:lstStyle/>
          <a:p>
            <a:r>
              <a:rPr lang="en-US" dirty="0" smtClean="0"/>
              <a:t>There are no unified theory which recommend the optimal visualization technique given the data type</a:t>
            </a:r>
          </a:p>
          <a:p>
            <a:r>
              <a:rPr lang="en-US" dirty="0" smtClean="0"/>
              <a:t>Most datatypes don’t have a straightforward mapping from symbolic to visual form</a:t>
            </a:r>
          </a:p>
          <a:p>
            <a:r>
              <a:rPr lang="en-US" dirty="0" smtClean="0"/>
              <a:t>All visualization techniques have their strengths and weaknesses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054653921"/>
              </p:ext>
            </p:extLst>
          </p:nvPr>
        </p:nvGraphicFramePr>
        <p:xfrm>
          <a:off x="81126" y="3070821"/>
          <a:ext cx="8957800" cy="3264473"/>
        </p:xfrm>
        <a:graphic>
          <a:graphicData uri="http://schemas.openxmlformats.org/drawingml/2006/table">
            <a:tbl>
              <a:tblPr firstRow="1" bandRow="1">
                <a:tableStyleId>{5C22544A-7EE6-4342-B048-85BDC9FD1C3A}</a:tableStyleId>
              </a:tblPr>
              <a:tblGrid>
                <a:gridCol w="2147724">
                  <a:extLst>
                    <a:ext uri="{9D8B030D-6E8A-4147-A177-3AD203B41FA5}">
                      <a16:colId xmlns:a16="http://schemas.microsoft.com/office/drawing/2014/main" val="2131890775"/>
                    </a:ext>
                  </a:extLst>
                </a:gridCol>
                <a:gridCol w="6810076">
                  <a:extLst>
                    <a:ext uri="{9D8B030D-6E8A-4147-A177-3AD203B41FA5}">
                      <a16:colId xmlns:a16="http://schemas.microsoft.com/office/drawing/2014/main" val="1298046776"/>
                    </a:ext>
                  </a:extLst>
                </a:gridCol>
              </a:tblGrid>
              <a:tr h="490793">
                <a:tc>
                  <a:txBody>
                    <a:bodyPr/>
                    <a:lstStyle/>
                    <a:p>
                      <a:r>
                        <a:rPr lang="en-US" i="1" dirty="0" smtClean="0"/>
                        <a:t>Data Types</a:t>
                      </a:r>
                      <a:endParaRPr lang="en-US" i="1" dirty="0"/>
                    </a:p>
                  </a:txBody>
                  <a:tcPr anchor="ctr"/>
                </a:tc>
                <a:tc>
                  <a:txBody>
                    <a:bodyPr/>
                    <a:lstStyle/>
                    <a:p>
                      <a:r>
                        <a:rPr lang="en-US" dirty="0" smtClean="0"/>
                        <a:t>Task</a:t>
                      </a:r>
                      <a:r>
                        <a:rPr lang="en-US" baseline="0" dirty="0" smtClean="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smtClean="0"/>
                        <a:t>1-D linear</a:t>
                      </a:r>
                      <a:endParaRPr lang="en-US" sz="2000" i="1" dirty="0"/>
                    </a:p>
                  </a:txBody>
                  <a:tcPr/>
                </a:tc>
                <a:tc>
                  <a:txBody>
                    <a:bodyPr/>
                    <a:lstStyle/>
                    <a:p>
                      <a:pPr>
                        <a:lnSpc>
                          <a:spcPct val="100000"/>
                        </a:lnSpc>
                        <a:spcBef>
                          <a:spcPts val="0"/>
                        </a:spcBef>
                        <a:spcAft>
                          <a:spcPts val="600"/>
                        </a:spcAft>
                      </a:pPr>
                      <a:r>
                        <a:rPr lang="en-US" sz="2000" dirty="0" smtClean="0"/>
                        <a:t>Tag clouds,</a:t>
                      </a:r>
                      <a:r>
                        <a:rPr lang="en-US" sz="2000" baseline="0" dirty="0" smtClean="0"/>
                        <a:t> </a:t>
                      </a:r>
                      <a:r>
                        <a:rPr lang="en-US" sz="2000" baseline="0" dirty="0" err="1" smtClean="0"/>
                        <a:t>Wordle</a:t>
                      </a:r>
                      <a:r>
                        <a:rPr lang="en-US" sz="2000" baseline="0" dirty="0" smtClean="0"/>
                        <a:t>, </a:t>
                      </a:r>
                      <a:r>
                        <a:rPr lang="en-US" sz="2000" baseline="0" dirty="0" err="1" smtClean="0"/>
                        <a:t>PhraseNets</a:t>
                      </a:r>
                      <a:r>
                        <a:rPr lang="en-US" sz="2000" baseline="0" dirty="0" smtClean="0"/>
                        <a:t>, parallel tag clouds</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smtClean="0"/>
                        <a:t>2-D</a:t>
                      </a:r>
                      <a:r>
                        <a:rPr lang="en-US" sz="2000" i="1" baseline="0" dirty="0" smtClean="0"/>
                        <a:t> space</a:t>
                      </a:r>
                      <a:endParaRPr lang="en-US" sz="2000" i="1" dirty="0"/>
                    </a:p>
                  </a:txBody>
                  <a:tcPr/>
                </a:tc>
                <a:tc>
                  <a:txBody>
                    <a:bodyPr/>
                    <a:lstStyle/>
                    <a:p>
                      <a:pPr>
                        <a:lnSpc>
                          <a:spcPct val="100000"/>
                        </a:lnSpc>
                        <a:spcBef>
                          <a:spcPts val="0"/>
                        </a:spcBef>
                        <a:spcAft>
                          <a:spcPts val="600"/>
                        </a:spcAft>
                      </a:pPr>
                      <a:r>
                        <a:rPr lang="en-US" sz="2000" dirty="0" smtClean="0"/>
                        <a:t>Geographic information systems (GIS), self-organizing</a:t>
                      </a:r>
                      <a:r>
                        <a:rPr lang="en-US" sz="2000" baseline="0" dirty="0" smtClean="0"/>
                        <a:t> maps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smtClean="0"/>
                        <a:t>3-D</a:t>
                      </a:r>
                      <a:r>
                        <a:rPr lang="en-US" sz="2000" i="1" baseline="0" dirty="0" smtClean="0"/>
                        <a:t> volume</a:t>
                      </a:r>
                      <a:endParaRPr lang="en-US" sz="2000" i="1" dirty="0"/>
                    </a:p>
                  </a:txBody>
                  <a:tcPr/>
                </a:tc>
                <a:tc>
                  <a:txBody>
                    <a:bodyPr/>
                    <a:lstStyle/>
                    <a:p>
                      <a:pPr>
                        <a:lnSpc>
                          <a:spcPct val="100000"/>
                        </a:lnSpc>
                        <a:spcBef>
                          <a:spcPts val="0"/>
                        </a:spcBef>
                        <a:spcAft>
                          <a:spcPts val="600"/>
                        </a:spcAft>
                      </a:pPr>
                      <a:r>
                        <a:rPr lang="en-US" sz="2000" dirty="0" smtClean="0"/>
                        <a:t>Volume rendering, medical visualization, molecule visualization</a:t>
                      </a:r>
                    </a:p>
                  </a:txBody>
                  <a:tcPr/>
                </a:tc>
                <a:extLst>
                  <a:ext uri="{0D108BD9-81ED-4DB2-BD59-A6C34878D82A}">
                    <a16:rowId xmlns:a16="http://schemas.microsoft.com/office/drawing/2014/main" val="4082414783"/>
                  </a:ext>
                </a:extLst>
              </a:tr>
              <a:tr h="370840">
                <a:tc>
                  <a:txBody>
                    <a:bodyPr/>
                    <a:lstStyle/>
                    <a:p>
                      <a:pPr>
                        <a:lnSpc>
                          <a:spcPct val="100000"/>
                        </a:lnSpc>
                        <a:spcBef>
                          <a:spcPts val="0"/>
                        </a:spcBef>
                        <a:spcAft>
                          <a:spcPts val="600"/>
                        </a:spcAft>
                      </a:pPr>
                      <a:r>
                        <a:rPr lang="en-US" sz="2000" i="1" dirty="0" smtClean="0"/>
                        <a:t>Multi-dimensional</a:t>
                      </a:r>
                      <a:endParaRPr lang="en-US" sz="2000" i="1" dirty="0"/>
                    </a:p>
                  </a:txBody>
                  <a:tcPr/>
                </a:tc>
                <a:tc>
                  <a:txBody>
                    <a:bodyPr/>
                    <a:lstStyle/>
                    <a:p>
                      <a:pPr>
                        <a:lnSpc>
                          <a:spcPct val="100000"/>
                        </a:lnSpc>
                        <a:spcBef>
                          <a:spcPts val="0"/>
                        </a:spcBef>
                        <a:spcAft>
                          <a:spcPts val="600"/>
                        </a:spcAft>
                      </a:pPr>
                      <a:r>
                        <a:rPr lang="en-US" sz="2000" dirty="0" smtClean="0"/>
                        <a:t>Tableau,</a:t>
                      </a:r>
                      <a:r>
                        <a:rPr lang="en-US" sz="2000" baseline="0" dirty="0" smtClean="0"/>
                        <a:t> parallel coordinates, scatterplot matrices</a:t>
                      </a:r>
                      <a:endParaRPr lang="en-US" sz="2000" dirty="0" smtClean="0"/>
                    </a:p>
                  </a:txBody>
                  <a:tcPr/>
                </a:tc>
                <a:extLst>
                  <a:ext uri="{0D108BD9-81ED-4DB2-BD59-A6C34878D82A}">
                    <a16:rowId xmlns:a16="http://schemas.microsoft.com/office/drawing/2014/main" val="84466863"/>
                  </a:ext>
                </a:extLst>
              </a:tr>
              <a:tr h="370840">
                <a:tc>
                  <a:txBody>
                    <a:bodyPr/>
                    <a:lstStyle/>
                    <a:p>
                      <a:pPr>
                        <a:lnSpc>
                          <a:spcPct val="100000"/>
                        </a:lnSpc>
                        <a:spcBef>
                          <a:spcPts val="0"/>
                        </a:spcBef>
                        <a:spcAft>
                          <a:spcPts val="600"/>
                        </a:spcAft>
                      </a:pPr>
                      <a:r>
                        <a:rPr lang="en-US" sz="2000" i="1" dirty="0" smtClean="0"/>
                        <a:t>Temporal</a:t>
                      </a:r>
                      <a:endParaRPr lang="en-US" sz="2000" i="1" dirty="0"/>
                    </a:p>
                  </a:txBody>
                  <a:tcPr/>
                </a:tc>
                <a:tc>
                  <a:txBody>
                    <a:bodyPr/>
                    <a:lstStyle/>
                    <a:p>
                      <a:pPr>
                        <a:lnSpc>
                          <a:spcPct val="100000"/>
                        </a:lnSpc>
                        <a:spcBef>
                          <a:spcPts val="0"/>
                        </a:spcBef>
                        <a:spcAft>
                          <a:spcPts val="600"/>
                        </a:spcAft>
                      </a:pPr>
                      <a:r>
                        <a:rPr lang="en-US" sz="2000" dirty="0" smtClean="0"/>
                        <a:t>Google Finance,</a:t>
                      </a:r>
                      <a:r>
                        <a:rPr lang="en-US" sz="2000" baseline="0" dirty="0" smtClean="0"/>
                        <a:t> </a:t>
                      </a:r>
                      <a:r>
                        <a:rPr lang="en-US" sz="2000" baseline="0" dirty="0" err="1" smtClean="0"/>
                        <a:t>EventFlow</a:t>
                      </a:r>
                      <a:r>
                        <a:rPr lang="en-US" sz="2000" baseline="0" dirty="0" smtClean="0"/>
                        <a:t>, </a:t>
                      </a:r>
                      <a:r>
                        <a:rPr lang="en-US" sz="2000" baseline="0" dirty="0" err="1" smtClean="0"/>
                        <a:t>LifeLines</a:t>
                      </a:r>
                      <a:r>
                        <a:rPr lang="en-US" sz="2000" baseline="0" dirty="0" smtClean="0"/>
                        <a:t>, </a:t>
                      </a:r>
                      <a:r>
                        <a:rPr lang="en-US" sz="2000" baseline="0" dirty="0" err="1" smtClean="0"/>
                        <a:t>TimeSearcher</a:t>
                      </a:r>
                      <a:endParaRPr lang="en-US" sz="2000" dirty="0" smtClean="0"/>
                    </a:p>
                  </a:txBody>
                  <a:tcPr/>
                </a:tc>
                <a:extLst>
                  <a:ext uri="{0D108BD9-81ED-4DB2-BD59-A6C34878D82A}">
                    <a16:rowId xmlns:a16="http://schemas.microsoft.com/office/drawing/2014/main" val="3262245338"/>
                  </a:ext>
                </a:extLst>
              </a:tr>
              <a:tr h="370840">
                <a:tc>
                  <a:txBody>
                    <a:bodyPr/>
                    <a:lstStyle/>
                    <a:p>
                      <a:pPr>
                        <a:lnSpc>
                          <a:spcPct val="100000"/>
                        </a:lnSpc>
                        <a:spcBef>
                          <a:spcPts val="0"/>
                        </a:spcBef>
                        <a:spcAft>
                          <a:spcPts val="600"/>
                        </a:spcAft>
                      </a:pPr>
                      <a:r>
                        <a:rPr lang="en-US" sz="2000" i="1" dirty="0" smtClean="0"/>
                        <a:t>Tree</a:t>
                      </a:r>
                      <a:endParaRPr lang="en-US" sz="2000" i="1" dirty="0"/>
                    </a:p>
                  </a:txBody>
                  <a:tcPr/>
                </a:tc>
                <a:tc>
                  <a:txBody>
                    <a:bodyPr/>
                    <a:lstStyle/>
                    <a:p>
                      <a:pPr>
                        <a:lnSpc>
                          <a:spcPct val="100000"/>
                        </a:lnSpc>
                        <a:spcBef>
                          <a:spcPts val="0"/>
                        </a:spcBef>
                        <a:spcAft>
                          <a:spcPts val="600"/>
                        </a:spcAft>
                      </a:pPr>
                      <a:r>
                        <a:rPr lang="en-US" sz="2000" dirty="0" err="1" smtClean="0"/>
                        <a:t>Treemaps</a:t>
                      </a:r>
                      <a:r>
                        <a:rPr lang="en-US" sz="2000" dirty="0" smtClean="0"/>
                        <a:t>, degree of interest trees, space trees</a:t>
                      </a:r>
                    </a:p>
                  </a:txBody>
                  <a:tcPr/>
                </a:tc>
                <a:extLst>
                  <a:ext uri="{0D108BD9-81ED-4DB2-BD59-A6C34878D82A}">
                    <a16:rowId xmlns:a16="http://schemas.microsoft.com/office/drawing/2014/main" val="3406115997"/>
                  </a:ext>
                </a:extLst>
              </a:tr>
              <a:tr h="370840">
                <a:tc>
                  <a:txBody>
                    <a:bodyPr/>
                    <a:lstStyle/>
                    <a:p>
                      <a:pPr>
                        <a:lnSpc>
                          <a:spcPct val="100000"/>
                        </a:lnSpc>
                        <a:spcBef>
                          <a:spcPts val="0"/>
                        </a:spcBef>
                        <a:spcAft>
                          <a:spcPts val="600"/>
                        </a:spcAft>
                      </a:pPr>
                      <a:r>
                        <a:rPr lang="en-US" sz="2000" i="1" dirty="0" smtClean="0"/>
                        <a:t>Network</a:t>
                      </a:r>
                      <a:endParaRPr lang="en-US" sz="2000" i="1" dirty="0"/>
                    </a:p>
                  </a:txBody>
                  <a:tcPr/>
                </a:tc>
                <a:tc>
                  <a:txBody>
                    <a:bodyPr/>
                    <a:lstStyle/>
                    <a:p>
                      <a:pPr>
                        <a:lnSpc>
                          <a:spcPct val="100000"/>
                        </a:lnSpc>
                        <a:spcBef>
                          <a:spcPts val="0"/>
                        </a:spcBef>
                        <a:spcAft>
                          <a:spcPts val="600"/>
                        </a:spcAft>
                      </a:pPr>
                      <a:r>
                        <a:rPr lang="en-US" sz="2000" dirty="0" smtClean="0"/>
                        <a:t>Node-link</a:t>
                      </a:r>
                      <a:r>
                        <a:rPr lang="en-US" sz="2000" baseline="0" dirty="0" smtClean="0"/>
                        <a:t> diagrams, adjacency matrices, </a:t>
                      </a:r>
                      <a:r>
                        <a:rPr lang="en-US" sz="2000" baseline="0" dirty="0" err="1" smtClean="0"/>
                        <a:t>NodeXL</a:t>
                      </a:r>
                      <a:r>
                        <a:rPr lang="en-US" sz="2000" baseline="0" dirty="0" smtClean="0"/>
                        <a:t>, </a:t>
                      </a:r>
                      <a:r>
                        <a:rPr lang="en-US" sz="2000" baseline="0" dirty="0" err="1" smtClean="0"/>
                        <a:t>Cytoscape</a:t>
                      </a:r>
                      <a:endParaRPr lang="en-US" sz="2000" dirty="0" smtClean="0"/>
                    </a:p>
                  </a:txBody>
                  <a:tcPr/>
                </a:tc>
                <a:extLst>
                  <a:ext uri="{0D108BD9-81ED-4DB2-BD59-A6C34878D82A}">
                    <a16:rowId xmlns:a16="http://schemas.microsoft.com/office/drawing/2014/main" val="1816602612"/>
                  </a:ext>
                </a:extLst>
              </a:tr>
            </a:tbl>
          </a:graphicData>
        </a:graphic>
      </p:graphicFrame>
    </p:spTree>
    <p:extLst>
      <p:ext uri="{BB962C8B-B14F-4D97-AF65-F5344CB8AC3E}">
        <p14:creationId xmlns:p14="http://schemas.microsoft.com/office/powerpoint/2010/main" val="376005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01" t="2103" r="1832"/>
          <a:stretch/>
        </p:blipFill>
        <p:spPr>
          <a:xfrm>
            <a:off x="4521200" y="2086740"/>
            <a:ext cx="4622800" cy="2862511"/>
          </a:xfrm>
          <a:prstGeom prst="rect">
            <a:avLst/>
          </a:prstGeom>
        </p:spPr>
      </p:pic>
      <p:sp>
        <p:nvSpPr>
          <p:cNvPr id="2" name="标题 1"/>
          <p:cNvSpPr>
            <a:spLocks noGrp="1"/>
          </p:cNvSpPr>
          <p:nvPr>
            <p:ph type="title"/>
          </p:nvPr>
        </p:nvSpPr>
        <p:spPr/>
        <p:txBody>
          <a:bodyPr/>
          <a:lstStyle/>
          <a:p>
            <a:r>
              <a:rPr lang="en-US" dirty="0" smtClean="0"/>
              <a:t>1D linear data</a:t>
            </a:r>
            <a:endParaRPr lang="en-US" dirty="0"/>
          </a:p>
        </p:txBody>
      </p:sp>
      <p:sp>
        <p:nvSpPr>
          <p:cNvPr id="3" name="内容占位符 2"/>
          <p:cNvSpPr>
            <a:spLocks noGrp="1"/>
          </p:cNvSpPr>
          <p:nvPr>
            <p:ph idx="1"/>
          </p:nvPr>
        </p:nvSpPr>
        <p:spPr/>
        <p:txBody>
          <a:bodyPr/>
          <a:lstStyle/>
          <a:p>
            <a:r>
              <a:rPr lang="en-US" dirty="0" smtClean="0"/>
              <a:t>Linear data types are one dimensional</a:t>
            </a:r>
          </a:p>
          <a:p>
            <a:pPr lvl="1"/>
            <a:r>
              <a:rPr lang="en-US" dirty="0" smtClean="0"/>
              <a:t>E.g., source code, textual documents, dictionaries, and alphabetical lists of names</a:t>
            </a:r>
          </a:p>
          <a:p>
            <a:pPr lvl="1"/>
            <a:r>
              <a:rPr lang="en-US" dirty="0" smtClean="0"/>
              <a:t>Can be organized in a sequential manner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03" y="3408516"/>
            <a:ext cx="5655733" cy="3534833"/>
          </a:xfrm>
          <a:prstGeom prst="rect">
            <a:avLst/>
          </a:prstGeom>
        </p:spPr>
      </p:pic>
    </p:spTree>
    <p:extLst>
      <p:ext uri="{BB962C8B-B14F-4D97-AF65-F5344CB8AC3E}">
        <p14:creationId xmlns:p14="http://schemas.microsoft.com/office/powerpoint/2010/main" val="3118086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2D space data</a:t>
            </a:r>
          </a:p>
        </p:txBody>
      </p:sp>
      <p:sp>
        <p:nvSpPr>
          <p:cNvPr id="3" name="内容占位符 2"/>
          <p:cNvSpPr>
            <a:spLocks noGrp="1"/>
          </p:cNvSpPr>
          <p:nvPr>
            <p:ph idx="1"/>
          </p:nvPr>
        </p:nvSpPr>
        <p:spPr/>
        <p:txBody>
          <a:bodyPr/>
          <a:lstStyle/>
          <a:p>
            <a:r>
              <a:rPr lang="en-US" dirty="0" smtClean="0"/>
              <a:t>Planar data include geographic maps, floor plans, and newspaper layouts</a:t>
            </a:r>
          </a:p>
          <a:p>
            <a:r>
              <a:rPr lang="en-US" dirty="0" smtClean="0"/>
              <a:t>Each item in the collection has task-domain attributes (name, owner, and value) and interface-domain features (shape, size, color, and opacity)</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2" descr="nytimes-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504" y="2569356"/>
            <a:ext cx="5849045" cy="42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6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Tree>
    <p:extLst>
      <p:ext uri="{BB962C8B-B14F-4D97-AF65-F5344CB8AC3E}">
        <p14:creationId xmlns:p14="http://schemas.microsoft.com/office/powerpoint/2010/main" val="814267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Geographic visualization of gun deaths (suicides versus homicides) in the United States from 2000 to 2014 using data from the Center for Disease Control and Prevention (CDC).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772" y="2089351"/>
            <a:ext cx="6274836" cy="4211876"/>
          </a:xfrm>
          <a:prstGeom prst="rect">
            <a:avLst/>
          </a:prstGeom>
        </p:spPr>
      </p:pic>
    </p:spTree>
    <p:extLst>
      <p:ext uri="{BB962C8B-B14F-4D97-AF65-F5344CB8AC3E}">
        <p14:creationId xmlns:p14="http://schemas.microsoft.com/office/powerpoint/2010/main" val="1608698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Typographic map of Washington D.C. created by Axis Maps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Picture 5" descr="C:\Users\Niklas\AppData\Local\Microsoft\Windows\INetCache\Content.Word\AxisMaps_DC_1.jpg"/>
          <p:cNvPicPr/>
          <p:nvPr/>
        </p:nvPicPr>
        <p:blipFill rotWithShape="1">
          <a:blip r:embed="rId3" cstate="print">
            <a:extLst>
              <a:ext uri="{28A0092B-C50C-407E-A947-70E740481C1C}">
                <a14:useLocalDpi xmlns:a14="http://schemas.microsoft.com/office/drawing/2010/main" val="0"/>
              </a:ext>
            </a:extLst>
          </a:blip>
          <a:srcRect t="18796" b="8915"/>
          <a:stretch/>
        </p:blipFill>
        <p:spPr bwMode="auto">
          <a:xfrm>
            <a:off x="997806" y="1761195"/>
            <a:ext cx="7150768" cy="3635826"/>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164471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3D volume data</a:t>
            </a:r>
          </a:p>
        </p:txBody>
      </p:sp>
      <p:sp>
        <p:nvSpPr>
          <p:cNvPr id="3" name="内容占位符 2"/>
          <p:cNvSpPr>
            <a:spLocks noGrp="1"/>
          </p:cNvSpPr>
          <p:nvPr>
            <p:ph idx="1"/>
          </p:nvPr>
        </p:nvSpPr>
        <p:spPr/>
        <p:txBody>
          <a:bodyPr/>
          <a:lstStyle/>
          <a:p>
            <a:r>
              <a:rPr lang="en-US" dirty="0" smtClean="0"/>
              <a:t>Real world objects have volume and complex relationships with other items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Picture 2" descr="vtk-spaceshu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138" y="2362200"/>
            <a:ext cx="34501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vtk-cts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42"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7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Multi-dimensional data</a:t>
            </a:r>
          </a:p>
        </p:txBody>
      </p:sp>
      <p:sp>
        <p:nvSpPr>
          <p:cNvPr id="3" name="内容占位符 2"/>
          <p:cNvSpPr>
            <a:spLocks noGrp="1"/>
          </p:cNvSpPr>
          <p:nvPr>
            <p:ph idx="1"/>
          </p:nvPr>
        </p:nvSpPr>
        <p:spPr/>
        <p:txBody>
          <a:bodyPr/>
          <a:lstStyle/>
          <a:p>
            <a:r>
              <a:rPr lang="en-US" dirty="0" smtClean="0"/>
              <a:t>When the number of data dimensions exceeds three, the dataset is said to be multidimensional</a:t>
            </a:r>
          </a:p>
          <a:p>
            <a:r>
              <a:rPr lang="en-US" dirty="0" smtClean="0"/>
              <a:t>Such data are commonly found in relational databases as well as </a:t>
            </a:r>
            <a:r>
              <a:rPr lang="en-US" dirty="0" err="1" smtClean="0"/>
              <a:t>speadsheets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2544097"/>
            <a:ext cx="8203473" cy="4280814"/>
          </a:xfrm>
          <a:prstGeom prst="rect">
            <a:avLst/>
          </a:prstGeom>
        </p:spPr>
      </p:pic>
    </p:spTree>
    <p:extLst>
      <p:ext uri="{BB962C8B-B14F-4D97-AF65-F5344CB8AC3E}">
        <p14:creationId xmlns:p14="http://schemas.microsoft.com/office/powerpoint/2010/main" val="20485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Temporal data</a:t>
            </a:r>
          </a:p>
        </p:txBody>
      </p:sp>
      <p:sp>
        <p:nvSpPr>
          <p:cNvPr id="3" name="内容占位符 2"/>
          <p:cNvSpPr>
            <a:spLocks noGrp="1"/>
          </p:cNvSpPr>
          <p:nvPr>
            <p:ph idx="1"/>
          </p:nvPr>
        </p:nvSpPr>
        <p:spPr/>
        <p:txBody>
          <a:bodyPr/>
          <a:lstStyle/>
          <a:p>
            <a:r>
              <a:rPr lang="en-US" dirty="0" smtClean="0"/>
              <a:t>Virtually all datasets can have a temporal component by collecting data points over time</a:t>
            </a:r>
          </a:p>
          <a:p>
            <a:pPr lvl="1"/>
            <a:r>
              <a:rPr lang="en-US" dirty="0" smtClean="0"/>
              <a:t>E.g. electrocardiograms, stock market prices, or weather data</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6" y="2534215"/>
            <a:ext cx="8382000" cy="3245835"/>
          </a:xfrm>
          <a:prstGeom prst="rect">
            <a:avLst/>
          </a:prstGeom>
        </p:spPr>
      </p:pic>
    </p:spTree>
    <p:extLst>
      <p:ext uri="{BB962C8B-B14F-4D97-AF65-F5344CB8AC3E}">
        <p14:creationId xmlns:p14="http://schemas.microsoft.com/office/powerpoint/2010/main" val="1228581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a:t>
            </a:r>
            <a:r>
              <a:rPr lang="en-US" dirty="0" smtClean="0"/>
              <a:t>temporal </a:t>
            </a:r>
            <a:r>
              <a:rPr lang="en-US" dirty="0"/>
              <a:t>data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78" y="1044590"/>
            <a:ext cx="8964296" cy="5256637"/>
          </a:xfrm>
          <a:prstGeom prst="rect">
            <a:avLst/>
          </a:prstGeom>
        </p:spPr>
      </p:pic>
    </p:spTree>
    <p:extLst>
      <p:ext uri="{BB962C8B-B14F-4D97-AF65-F5344CB8AC3E}">
        <p14:creationId xmlns:p14="http://schemas.microsoft.com/office/powerpoint/2010/main" val="641812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Tree data</a:t>
            </a:r>
          </a:p>
        </p:txBody>
      </p:sp>
      <p:sp>
        <p:nvSpPr>
          <p:cNvPr id="3" name="内容占位符 2"/>
          <p:cNvSpPr>
            <a:spLocks noGrp="1"/>
          </p:cNvSpPr>
          <p:nvPr>
            <p:ph idx="1"/>
          </p:nvPr>
        </p:nvSpPr>
        <p:spPr>
          <a:xfrm>
            <a:off x="587829" y="856989"/>
            <a:ext cx="8020594" cy="5444238"/>
          </a:xfrm>
        </p:spPr>
        <p:txBody>
          <a:bodyPr/>
          <a:lstStyle/>
          <a:p>
            <a:r>
              <a:rPr lang="en-US" dirty="0" smtClean="0"/>
              <a:t>Hierarchies or trees are collections of items where each item has a link to one parent item</a:t>
            </a:r>
            <a:endParaRPr lang="en-US" dirty="0"/>
          </a:p>
          <a:p>
            <a:pPr lvl="1"/>
            <a:r>
              <a:rPr lang="en-US" dirty="0" smtClean="0"/>
              <a:t>Items and the links between parents and children can have multiple attributes</a:t>
            </a:r>
          </a:p>
          <a:p>
            <a:pPr lvl="1"/>
            <a:r>
              <a:rPr lang="en-US" dirty="0" smtClean="0"/>
              <a:t>Interactions can be applied to items, links, and structural properties</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803" y="2779984"/>
            <a:ext cx="2876550" cy="3581400"/>
          </a:xfrm>
          <a:prstGeom prst="rect">
            <a:avLst/>
          </a:prstGeom>
        </p:spPr>
      </p:pic>
    </p:spTree>
    <p:extLst>
      <p:ext uri="{BB962C8B-B14F-4D97-AF65-F5344CB8AC3E}">
        <p14:creationId xmlns:p14="http://schemas.microsoft.com/office/powerpoint/2010/main" val="1823353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Tree </a:t>
            </a:r>
            <a:r>
              <a:rPr lang="en-US" dirty="0" smtClean="0"/>
              <a:t>data – </a:t>
            </a:r>
            <a:r>
              <a:rPr lang="en-US" dirty="0" err="1" smtClean="0"/>
              <a:t>treemaps</a:t>
            </a:r>
            <a:endParaRPr lang="en-US" dirty="0"/>
          </a:p>
        </p:txBody>
      </p:sp>
      <p:sp>
        <p:nvSpPr>
          <p:cNvPr id="3" name="内容占位符 2"/>
          <p:cNvSpPr>
            <a:spLocks noGrp="1"/>
          </p:cNvSpPr>
          <p:nvPr>
            <p:ph idx="1"/>
          </p:nvPr>
        </p:nvSpPr>
        <p:spPr/>
        <p:txBody>
          <a:bodyPr/>
          <a:lstStyle/>
          <a:p>
            <a:r>
              <a:rPr lang="en-US" dirty="0" err="1" smtClean="0"/>
              <a:t>Treemaps</a:t>
            </a:r>
            <a:r>
              <a:rPr lang="en-US" dirty="0" smtClean="0"/>
              <a:t> are a space-filling approach that shows arbitrary-sized trees in a  fixed rectangular space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57" y="2261726"/>
            <a:ext cx="8491937" cy="4198060"/>
          </a:xfrm>
          <a:prstGeom prst="rect">
            <a:avLst/>
          </a:prstGeom>
        </p:spPr>
      </p:pic>
    </p:spTree>
    <p:extLst>
      <p:ext uri="{BB962C8B-B14F-4D97-AF65-F5344CB8AC3E}">
        <p14:creationId xmlns:p14="http://schemas.microsoft.com/office/powerpoint/2010/main" val="3196440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Network data</a:t>
            </a:r>
          </a:p>
        </p:txBody>
      </p:sp>
      <p:sp>
        <p:nvSpPr>
          <p:cNvPr id="3" name="内容占位符 2"/>
          <p:cNvSpPr>
            <a:spLocks noGrp="1"/>
          </p:cNvSpPr>
          <p:nvPr>
            <p:ph idx="1"/>
          </p:nvPr>
        </p:nvSpPr>
        <p:spPr/>
        <p:txBody>
          <a:bodyPr/>
          <a:lstStyle/>
          <a:p>
            <a:r>
              <a:rPr lang="en-US" dirty="0" smtClean="0"/>
              <a:t>Networks represent arbitrary relationship between items</a:t>
            </a:r>
          </a:p>
          <a:p>
            <a:pPr lvl="1"/>
            <a:r>
              <a:rPr lang="en-US" dirty="0" smtClean="0"/>
              <a:t>Users want to find the shortest paths connecting two items or traversing the entire network</a:t>
            </a:r>
          </a:p>
          <a:p>
            <a:r>
              <a:rPr lang="en-US" dirty="0" smtClean="0"/>
              <a:t>Node-link diagrams are one type of interface representation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1026" name="Picture 2" descr="#USOW2018_2018-05-10_20-10-05.xl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61" y="2442881"/>
            <a:ext cx="5798683" cy="419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49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spTree>
    <p:extLst>
      <p:ext uri="{BB962C8B-B14F-4D97-AF65-F5344CB8AC3E}">
        <p14:creationId xmlns:p14="http://schemas.microsoft.com/office/powerpoint/2010/main" val="259897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a:t>
            </a:r>
            <a:r>
              <a:rPr lang="en-US" dirty="0" smtClean="0"/>
              <a:t>representation</a:t>
            </a:r>
          </a:p>
          <a:p>
            <a:pPr lvl="1"/>
            <a:r>
              <a:rPr lang="en-US" altLang="zh-CN" dirty="0" smtClean="0"/>
              <a:t>A </a:t>
            </a:r>
            <a:r>
              <a:rPr lang="en-US" dirty="0" smtClean="0"/>
              <a:t>picture </a:t>
            </a:r>
            <a:r>
              <a:rPr lang="en-US" dirty="0"/>
              <a:t>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567532"/>
            <a:ext cx="5066667" cy="275238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905" y="4940377"/>
            <a:ext cx="5238095" cy="10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677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Challenges for </a:t>
            </a:r>
            <a:r>
              <a:rPr lang="en-US" altLang="en-US" dirty="0" smtClean="0"/>
              <a:t>data visualization</a:t>
            </a:r>
            <a:endParaRPr lang="en-US" dirty="0"/>
          </a:p>
        </p:txBody>
      </p:sp>
      <p:sp>
        <p:nvSpPr>
          <p:cNvPr id="3" name="内容占位符 2"/>
          <p:cNvSpPr>
            <a:spLocks noGrp="1"/>
          </p:cNvSpPr>
          <p:nvPr>
            <p:ph idx="1"/>
          </p:nvPr>
        </p:nvSpPr>
        <p:spPr/>
        <p:txBody>
          <a:bodyPr/>
          <a:lstStyle/>
          <a:p>
            <a:r>
              <a:rPr lang="en-US" dirty="0"/>
              <a:t>Importing and cleaning data</a:t>
            </a:r>
          </a:p>
          <a:p>
            <a:r>
              <a:rPr lang="en-US" dirty="0"/>
              <a:t>Integrating data mining</a:t>
            </a:r>
          </a:p>
          <a:p>
            <a:r>
              <a:rPr lang="en-US" dirty="0"/>
              <a:t>Viewing big data</a:t>
            </a:r>
          </a:p>
          <a:p>
            <a:r>
              <a:rPr lang="en-US" dirty="0"/>
              <a:t>Achieving universal usability</a:t>
            </a:r>
          </a:p>
          <a:p>
            <a:r>
              <a:rPr lang="en-US" dirty="0"/>
              <a:t>Supporting casual users</a:t>
            </a:r>
          </a:p>
          <a:p>
            <a:r>
              <a:rPr lang="en-US" dirty="0"/>
              <a:t>Dissemination and storytelling</a:t>
            </a:r>
          </a:p>
          <a:p>
            <a:r>
              <a:rPr lang="en-US" dirty="0"/>
              <a:t>Adapting to any device</a:t>
            </a:r>
          </a:p>
          <a:p>
            <a:r>
              <a:rPr lang="en-US" dirty="0"/>
              <a:t>Evaluation</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spTree>
    <p:extLst>
      <p:ext uri="{BB962C8B-B14F-4D97-AF65-F5344CB8AC3E}">
        <p14:creationId xmlns:p14="http://schemas.microsoft.com/office/powerpoint/2010/main" val="238013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a:t>
            </a:r>
            <a:r>
              <a:rPr lang="en-US" dirty="0" smtClean="0"/>
              <a:t>representation</a:t>
            </a:r>
          </a:p>
          <a:p>
            <a:pPr lvl="1"/>
            <a:r>
              <a:rPr lang="en-US" altLang="zh-CN" dirty="0" smtClean="0"/>
              <a:t>A </a:t>
            </a:r>
            <a:r>
              <a:rPr lang="en-US" dirty="0" smtClean="0"/>
              <a:t>picture </a:t>
            </a:r>
            <a:r>
              <a:rPr lang="en-US" dirty="0"/>
              <a:t>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 name="图片 9"/>
          <p:cNvPicPr>
            <a:picLocks noChangeAspect="1"/>
          </p:cNvPicPr>
          <p:nvPr/>
        </p:nvPicPr>
        <p:blipFill rotWithShape="1">
          <a:blip r:embed="rId3"/>
          <a:srcRect t="3484" b="3022"/>
          <a:stretch/>
        </p:blipFill>
        <p:spPr>
          <a:xfrm>
            <a:off x="1677434" y="2124081"/>
            <a:ext cx="5841384" cy="3971920"/>
          </a:xfrm>
          <a:prstGeom prst="rect">
            <a:avLst/>
          </a:prstGeom>
        </p:spPr>
      </p:pic>
    </p:spTree>
    <p:extLst>
      <p:ext uri="{BB962C8B-B14F-4D97-AF65-F5344CB8AC3E}">
        <p14:creationId xmlns:p14="http://schemas.microsoft.com/office/powerpoint/2010/main" val="260338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spTree>
    <p:extLst>
      <p:ext uri="{BB962C8B-B14F-4D97-AF65-F5344CB8AC3E}">
        <p14:creationId xmlns:p14="http://schemas.microsoft.com/office/powerpoint/2010/main" val="154245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pic>
        <p:nvPicPr>
          <p:cNvPr id="7" name="Picture 2" descr="concentric-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0" y="2438401"/>
            <a:ext cx="7620000" cy="286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8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Picture 2" descr="bar-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63" y="1472994"/>
            <a:ext cx="7620000" cy="9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bar-cha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63" y="2604471"/>
            <a:ext cx="7620000"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descr="bar-chart-val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63" y="4631297"/>
            <a:ext cx="76200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smtClean="0"/>
              <a:t>This </a:t>
            </a:r>
            <a:r>
              <a:rPr lang="en-US" dirty="0"/>
              <a:t>idea of data-driven pictures is called visualization</a:t>
            </a:r>
          </a:p>
          <a:p>
            <a:pPr lvl="1"/>
            <a:r>
              <a:rPr lang="en-US" dirty="0"/>
              <a:t>Visualization provides compact graphical presentations and user interfaces for interactively manipulating large numbers of items, often extracted from large datasets</a:t>
            </a:r>
          </a:p>
          <a:p>
            <a:pPr lvl="1"/>
            <a:r>
              <a:rPr lang="en-US" dirty="0"/>
              <a:t>Sometimes called visual data mining, it uses the enormous visual bandwidth and the remarkable human perceptual system to enable users to make discoveries, take decisions, or propose explanations about patterns, groups of items, or individual items.</a:t>
            </a:r>
          </a:p>
          <a:p>
            <a:r>
              <a:rPr lang="en-US" dirty="0"/>
              <a:t>Visual information seeking mantra:</a:t>
            </a:r>
          </a:p>
          <a:p>
            <a:pPr lvl="1"/>
            <a:r>
              <a:rPr lang="en-US" dirty="0"/>
              <a:t>Overview first, zoom and filter, then details on demand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35903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3191</TotalTime>
  <Words>2881</Words>
  <Application>Microsoft Office PowerPoint</Application>
  <PresentationFormat>全屏显示(4:3)</PresentationFormat>
  <Paragraphs>374</Paragraphs>
  <Slides>40</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ＭＳ Ｐゴシック</vt:lpstr>
      <vt:lpstr>等线</vt:lpstr>
      <vt:lpstr>宋体</vt:lpstr>
      <vt:lpstr>Arial</vt:lpstr>
      <vt:lpstr>Calibri</vt:lpstr>
      <vt:lpstr>Calibri Light</vt:lpstr>
      <vt:lpstr>Times New Roman</vt:lpstr>
      <vt:lpstr>Wingdings</vt:lpstr>
      <vt:lpstr>回顾</vt:lpstr>
      <vt:lpstr>Data Visualization</vt:lpstr>
      <vt:lpstr>Outline</vt:lpstr>
      <vt:lpstr>Outline</vt:lpstr>
      <vt:lpstr>Introduction</vt:lpstr>
      <vt:lpstr>Introduction</vt:lpstr>
      <vt:lpstr>Introduction</vt:lpstr>
      <vt:lpstr>Introduction</vt:lpstr>
      <vt:lpstr>Introduction</vt:lpstr>
      <vt:lpstr>Introduction</vt:lpstr>
      <vt:lpstr>Outline</vt:lpstr>
      <vt:lpstr>Tasks in data visualization</vt:lpstr>
      <vt:lpstr>Visualize data by choosing visual encodings</vt:lpstr>
      <vt:lpstr>Filter out data to focus on relevant items</vt:lpstr>
      <vt:lpstr>Sort items to expose patterns</vt:lpstr>
      <vt:lpstr>Derive values of models from source data</vt:lpstr>
      <vt:lpstr>View manipulation</vt:lpstr>
      <vt:lpstr>Select items to highlight, filter, or manipulate</vt:lpstr>
      <vt:lpstr>Navigate to examine high-level patterns and low-level detail</vt:lpstr>
      <vt:lpstr>Coordinate views for linked exploration</vt:lpstr>
      <vt:lpstr>Organize multiple windows and workspaces</vt:lpstr>
      <vt:lpstr>Process and provenance</vt:lpstr>
      <vt:lpstr>Record analysis histories for revisitation, review, and sharing</vt:lpstr>
      <vt:lpstr>Annotate patterns to document findings</vt:lpstr>
      <vt:lpstr>Share views and annotations to enable collaboration</vt:lpstr>
      <vt:lpstr>Guide users through analysis tasks or stories</vt:lpstr>
      <vt:lpstr>Outline</vt:lpstr>
      <vt:lpstr>Visualization by data types</vt:lpstr>
      <vt:lpstr>1D linear data</vt:lpstr>
      <vt:lpstr>2D space data</vt:lpstr>
      <vt:lpstr>Another 2D space data example</vt:lpstr>
      <vt:lpstr>Another 2D space data example</vt:lpstr>
      <vt:lpstr>3D volume data</vt:lpstr>
      <vt:lpstr>Multi-dimensional data</vt:lpstr>
      <vt:lpstr>Temporal data</vt:lpstr>
      <vt:lpstr>Another temporal data example</vt:lpstr>
      <vt:lpstr>Tree data</vt:lpstr>
      <vt:lpstr>Tree data – treemaps</vt:lpstr>
      <vt:lpstr>Network data</vt:lpstr>
      <vt:lpstr>Outline</vt:lpstr>
      <vt:lpstr>Challenges for data visualization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502</cp:revision>
  <dcterms:created xsi:type="dcterms:W3CDTF">2016-07-20T11:29:42Z</dcterms:created>
  <dcterms:modified xsi:type="dcterms:W3CDTF">2018-05-31T23:54:00Z</dcterms:modified>
</cp:coreProperties>
</file>